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13716000" cx="24384000"/>
  <p:notesSz cx="6858000" cy="9144000"/>
  <p:embeddedFontLst>
    <p:embeddedFont>
      <p:font typeface="Montserrat SemiBold"/>
      <p:regular r:id="rId21"/>
      <p:bold r:id="rId22"/>
      <p:italic r:id="rId23"/>
      <p:boldItalic r:id="rId24"/>
    </p:embeddedFont>
    <p:embeddedFont>
      <p:font typeface="Poppins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Montserrat Medium"/>
      <p:regular r:id="rId33"/>
      <p:bold r:id="rId34"/>
      <p:italic r:id="rId35"/>
      <p:boldItalic r:id="rId36"/>
    </p:embeddedFont>
    <p:embeddedFont>
      <p:font typeface="Montserrat Light"/>
      <p:regular r:id="rId37"/>
      <p:bold r:id="rId38"/>
      <p:italic r:id="rId39"/>
      <p:boldItalic r:id="rId40"/>
    </p:embeddedFont>
    <p:embeddedFont>
      <p:font typeface="Maven Pro Medium"/>
      <p:regular r:id="rId41"/>
      <p:bold r:id="rId42"/>
    </p:embeddedFont>
    <p:embeddedFont>
      <p:font typeface="Helvetica Neue"/>
      <p:regular r:id="rId43"/>
      <p:bold r:id="rId44"/>
      <p:italic r:id="rId45"/>
      <p:boldItalic r:id="rId46"/>
    </p:embeddedFont>
    <p:embeddedFont>
      <p:font typeface="Helvetica Neue Light"/>
      <p:regular r:id="rId47"/>
      <p:bold r:id="rId48"/>
      <p:italic r:id="rId49"/>
      <p:boldItalic r:id="rId50"/>
    </p:embeddedFont>
    <p:embeddedFont>
      <p:font typeface="Open Sans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320">
          <p15:clr>
            <a:srgbClr val="000000"/>
          </p15:clr>
        </p15:guide>
        <p15:guide id="2" pos="76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20" orient="horz"/>
        <p:guide pos="76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Light-boldItalic.fntdata"/><Relationship Id="rId42" Type="http://schemas.openxmlformats.org/officeDocument/2006/relationships/font" Target="fonts/MavenProMedium-bold.fntdata"/><Relationship Id="rId41" Type="http://schemas.openxmlformats.org/officeDocument/2006/relationships/font" Target="fonts/MavenProMedium-regular.fntdata"/><Relationship Id="rId44" Type="http://schemas.openxmlformats.org/officeDocument/2006/relationships/font" Target="fonts/HelveticaNeue-bold.fntdata"/><Relationship Id="rId43" Type="http://schemas.openxmlformats.org/officeDocument/2006/relationships/font" Target="fonts/HelveticaNeue-regular.fntdata"/><Relationship Id="rId46" Type="http://schemas.openxmlformats.org/officeDocument/2006/relationships/font" Target="fonts/HelveticaNeue-boldItalic.fntdata"/><Relationship Id="rId45" Type="http://schemas.openxmlformats.org/officeDocument/2006/relationships/font" Target="fonts/HelveticaNeue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HelveticaNeueLight-bold.fntdata"/><Relationship Id="rId47" Type="http://schemas.openxmlformats.org/officeDocument/2006/relationships/font" Target="fonts/HelveticaNeueLight-regular.fntdata"/><Relationship Id="rId49" Type="http://schemas.openxmlformats.org/officeDocument/2006/relationships/font" Target="fonts/HelveticaNeue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33" Type="http://schemas.openxmlformats.org/officeDocument/2006/relationships/font" Target="fonts/MontserratMedium-regular.fntdata"/><Relationship Id="rId32" Type="http://schemas.openxmlformats.org/officeDocument/2006/relationships/font" Target="fonts/Montserrat-boldItalic.fntdata"/><Relationship Id="rId35" Type="http://schemas.openxmlformats.org/officeDocument/2006/relationships/font" Target="fonts/MontserratMedium-italic.fntdata"/><Relationship Id="rId34" Type="http://schemas.openxmlformats.org/officeDocument/2006/relationships/font" Target="fonts/MontserratMedium-bold.fntdata"/><Relationship Id="rId37" Type="http://schemas.openxmlformats.org/officeDocument/2006/relationships/font" Target="fonts/MontserratLight-regular.fntdata"/><Relationship Id="rId36" Type="http://schemas.openxmlformats.org/officeDocument/2006/relationships/font" Target="fonts/MontserratMedium-boldItalic.fntdata"/><Relationship Id="rId39" Type="http://schemas.openxmlformats.org/officeDocument/2006/relationships/font" Target="fonts/MontserratLight-italic.fntdata"/><Relationship Id="rId38" Type="http://schemas.openxmlformats.org/officeDocument/2006/relationships/font" Target="fonts/MontserratLight-bold.fntdata"/><Relationship Id="rId20" Type="http://schemas.openxmlformats.org/officeDocument/2006/relationships/slide" Target="slides/slide15.xml"/><Relationship Id="rId22" Type="http://schemas.openxmlformats.org/officeDocument/2006/relationships/font" Target="fonts/MontserratSemiBold-bold.fntdata"/><Relationship Id="rId21" Type="http://schemas.openxmlformats.org/officeDocument/2006/relationships/font" Target="fonts/MontserratSemiBold-regular.fntdata"/><Relationship Id="rId24" Type="http://schemas.openxmlformats.org/officeDocument/2006/relationships/font" Target="fonts/MontserratSemiBold-boldItalic.fntdata"/><Relationship Id="rId23" Type="http://schemas.openxmlformats.org/officeDocument/2006/relationships/font" Target="fonts/MontserratSemiBold-italic.fntdata"/><Relationship Id="rId26" Type="http://schemas.openxmlformats.org/officeDocument/2006/relationships/font" Target="fonts/Poppins-bold.fntdata"/><Relationship Id="rId25" Type="http://schemas.openxmlformats.org/officeDocument/2006/relationships/font" Target="fonts/Poppins-regular.fntdata"/><Relationship Id="rId28" Type="http://schemas.openxmlformats.org/officeDocument/2006/relationships/font" Target="fonts/Poppins-boldItalic.fntdata"/><Relationship Id="rId27" Type="http://schemas.openxmlformats.org/officeDocument/2006/relationships/font" Target="fonts/Poppins-italic.fntdata"/><Relationship Id="rId29" Type="http://schemas.openxmlformats.org/officeDocument/2006/relationships/font" Target="fonts/Montserrat-regular.fntdata"/><Relationship Id="rId51" Type="http://schemas.openxmlformats.org/officeDocument/2006/relationships/font" Target="fonts/OpenSans-regular.fntdata"/><Relationship Id="rId50" Type="http://schemas.openxmlformats.org/officeDocument/2006/relationships/font" Target="fonts/HelveticaNeueLight-boldItalic.fntdata"/><Relationship Id="rId53" Type="http://schemas.openxmlformats.org/officeDocument/2006/relationships/font" Target="fonts/OpenSans-italic.fntdata"/><Relationship Id="rId52" Type="http://schemas.openxmlformats.org/officeDocument/2006/relationships/font" Target="fonts/OpenSans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schemas.openxmlformats.org/officeDocument/2006/relationships/font" Target="fonts/Open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jpg>
</file>

<file path=ppt/media/image20.png>
</file>

<file path=ppt/media/image21.jpg>
</file>

<file path=ppt/media/image22.jpg>
</file>

<file path=ppt/media/image23.jpg>
</file>

<file path=ppt/media/image24.png>
</file>

<file path=ppt/media/image26.jpg>
</file>

<file path=ppt/media/image27.png>
</file>

<file path=ppt/media/image28.jpg>
</file>

<file path=ppt/media/image3.png>
</file>

<file path=ppt/media/image4.jpg>
</file>

<file path=ppt/media/image5.jpg>
</file>

<file path=ppt/media/image6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юра</a:t>
            </a:r>
            <a:endParaRPr/>
          </a:p>
        </p:txBody>
      </p:sp>
      <p:sp>
        <p:nvSpPr>
          <p:cNvPr id="22" name="Google Shape;2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яна</a:t>
            </a:r>
            <a:endParaRPr/>
          </a:p>
        </p:txBody>
      </p:sp>
      <p:sp>
        <p:nvSpPr>
          <p:cNvPr id="193" name="Google Shape;193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яна</a:t>
            </a:r>
            <a:endParaRPr/>
          </a:p>
        </p:txBody>
      </p:sp>
      <p:sp>
        <p:nvSpPr>
          <p:cNvPr id="204" name="Google Shape;204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яна</a:t>
            </a:r>
            <a:endParaRPr/>
          </a:p>
        </p:txBody>
      </p:sp>
      <p:sp>
        <p:nvSpPr>
          <p:cNvPr id="214" name="Google Shape;214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яна</a:t>
            </a:r>
            <a:endParaRPr/>
          </a:p>
        </p:txBody>
      </p:sp>
      <p:sp>
        <p:nvSpPr>
          <p:cNvPr id="222" name="Google Shape;222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яна</a:t>
            </a:r>
            <a:endParaRPr/>
          </a:p>
        </p:txBody>
      </p:sp>
      <p:sp>
        <p:nvSpPr>
          <p:cNvPr id="243" name="Google Shape;243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юра</a:t>
            </a:r>
            <a:endParaRPr/>
          </a:p>
        </p:txBody>
      </p:sp>
      <p:sp>
        <p:nvSpPr>
          <p:cNvPr id="252" name="Google Shape;252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24804ce6428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" name="Google Shape;36;g24804ce6428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юра</a:t>
            </a:r>
            <a:endParaRPr/>
          </a:p>
        </p:txBody>
      </p:sp>
      <p:sp>
        <p:nvSpPr>
          <p:cNvPr id="62" name="Google Shape;6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юра</a:t>
            </a:r>
            <a:endParaRPr/>
          </a:p>
        </p:txBody>
      </p:sp>
      <p:sp>
        <p:nvSpPr>
          <p:cNvPr id="73" name="Google Shape;7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юра</a:t>
            </a:r>
            <a:endParaRPr/>
          </a:p>
        </p:txBody>
      </p:sp>
      <p:sp>
        <p:nvSpPr>
          <p:cNvPr id="82" name="Google Shape;8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соня</a:t>
            </a:r>
            <a:endParaRPr/>
          </a:p>
        </p:txBody>
      </p:sp>
      <p:sp>
        <p:nvSpPr>
          <p:cNvPr id="100" name="Google Shape;10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соня</a:t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соня</a:t>
            </a:r>
            <a:endParaRPr/>
          </a:p>
        </p:txBody>
      </p:sp>
      <p:sp>
        <p:nvSpPr>
          <p:cNvPr id="144" name="Google Shape;14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соня</a:t>
            </a:r>
            <a:endParaRPr/>
          </a:p>
        </p:txBody>
      </p:sp>
      <p:sp>
        <p:nvSpPr>
          <p:cNvPr id="165" name="Google Shape;16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>
            <p:ph idx="2" type="pic"/>
          </p:nvPr>
        </p:nvSpPr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th blank">
  <p:cSld name="with 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>
            <p:ph idx="2" type="pic"/>
          </p:nvPr>
        </p:nvSpPr>
        <p:spPr>
          <a:xfrm>
            <a:off x="3695692" y="3709981"/>
            <a:ext cx="2608263" cy="2608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" name="Google Shape;13;p3"/>
          <p:cNvSpPr/>
          <p:nvPr>
            <p:ph idx="3" type="pic"/>
          </p:nvPr>
        </p:nvSpPr>
        <p:spPr>
          <a:xfrm>
            <a:off x="7284138" y="3709980"/>
            <a:ext cx="2608263" cy="2608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4" name="Google Shape;14;p3"/>
          <p:cNvSpPr/>
          <p:nvPr>
            <p:ph idx="4" type="pic"/>
          </p:nvPr>
        </p:nvSpPr>
        <p:spPr>
          <a:xfrm>
            <a:off x="11011011" y="3860448"/>
            <a:ext cx="2608263" cy="2608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5" name="Google Shape;15;p3"/>
          <p:cNvSpPr/>
          <p:nvPr>
            <p:ph idx="5" type="pic"/>
          </p:nvPr>
        </p:nvSpPr>
        <p:spPr>
          <a:xfrm>
            <a:off x="14737884" y="4249737"/>
            <a:ext cx="2608263" cy="2608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with blank">
  <p:cSld name="2_with blank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льзовательский макет">
  <p:cSld name="Пользовательский макет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1333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434975" lvl="0" marL="457200" marR="0" rtl="0" algn="l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b="0" i="0" sz="2600" u="none" cap="none" strike="noStrik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434975" lvl="1" marL="914400" marR="0" rtl="0" algn="l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b="0" i="0" sz="2600" u="none" cap="none" strike="noStrik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434975" lvl="2" marL="1371600" marR="0" rtl="0" algn="l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b="0" i="0" sz="2600" u="none" cap="none" strike="noStrik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434975" lvl="3" marL="1828800" marR="0" rtl="0" algn="l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b="0" i="0" sz="2600" u="none" cap="none" strike="noStrik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434975" lvl="4" marL="2286000" marR="0" rtl="0" algn="l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b="0" i="0" sz="2600" u="none" cap="none" strike="noStrik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434975" lvl="5" marL="2743200" marR="0" rtl="0" algn="l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b="0" i="0" sz="2600" u="none" cap="none" strike="noStrik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434975" lvl="6" marL="3200400" marR="0" rtl="0" algn="l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b="0" i="0" sz="2600" u="none" cap="none" strike="noStrik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434975" lvl="7" marL="3657600" marR="0" rtl="0" algn="l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b="0" i="0" sz="2600" u="none" cap="none" strike="noStrik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434975" lvl="8" marL="4114800" marR="0" rtl="0" algn="l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b="0" i="0" sz="2600" u="none" cap="none" strike="noStrik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Relationship Id="rId5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jpg"/><Relationship Id="rId4" Type="http://schemas.openxmlformats.org/officeDocument/2006/relationships/image" Target="../media/image23.jpg"/><Relationship Id="rId5" Type="http://schemas.openxmlformats.org/officeDocument/2006/relationships/image" Target="../media/image2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4.jpg"/><Relationship Id="rId6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17.jpg"/><Relationship Id="rId5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13.png"/><Relationship Id="rId5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6459" l="-2971" r="2971" t="-10812"/>
          <a:stretch/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25;p6"/>
          <p:cNvGrpSpPr/>
          <p:nvPr/>
        </p:nvGrpSpPr>
        <p:grpSpPr>
          <a:xfrm>
            <a:off x="-28695869" y="-27995281"/>
            <a:ext cx="72491600" cy="69900800"/>
            <a:chOff x="-28829000" y="-28092400"/>
            <a:chExt cx="72491600" cy="69900800"/>
          </a:xfrm>
        </p:grpSpPr>
        <p:sp>
          <p:nvSpPr>
            <p:cNvPr id="26" name="Google Shape;26;p6"/>
            <p:cNvSpPr/>
            <p:nvPr/>
          </p:nvSpPr>
          <p:spPr>
            <a:xfrm>
              <a:off x="-17159112" y="-9651998"/>
              <a:ext cx="58702224" cy="33019999"/>
            </a:xfrm>
            <a:custGeom>
              <a:rect b="b" l="l" r="r" t="t"/>
              <a:pathLst>
                <a:path extrusionOk="0" h="33019999" w="58702224">
                  <a:moveTo>
                    <a:pt x="24703463" y="13009227"/>
                  </a:moveTo>
                  <a:cubicBezTo>
                    <a:pt x="24380828" y="12996406"/>
                    <a:pt x="24069788" y="13047024"/>
                    <a:pt x="23802991" y="13173915"/>
                  </a:cubicBezTo>
                  <a:cubicBezTo>
                    <a:pt x="22735803" y="13681480"/>
                    <a:pt x="20819725" y="16409005"/>
                    <a:pt x="20635690" y="17536215"/>
                  </a:cubicBezTo>
                  <a:cubicBezTo>
                    <a:pt x="20451655" y="18663425"/>
                    <a:pt x="21510621" y="19724025"/>
                    <a:pt x="22698779" y="19937181"/>
                  </a:cubicBezTo>
                  <a:cubicBezTo>
                    <a:pt x="23886936" y="20150338"/>
                    <a:pt x="26717449" y="19932432"/>
                    <a:pt x="27440789" y="19024705"/>
                  </a:cubicBezTo>
                  <a:cubicBezTo>
                    <a:pt x="28164129" y="18116979"/>
                    <a:pt x="27432395" y="15602481"/>
                    <a:pt x="27038821" y="14490824"/>
                  </a:cubicBezTo>
                  <a:cubicBezTo>
                    <a:pt x="26743640" y="13657081"/>
                    <a:pt x="25671370" y="13047686"/>
                    <a:pt x="24703463" y="13009227"/>
                  </a:cubicBezTo>
                  <a:close/>
                  <a:moveTo>
                    <a:pt x="0" y="0"/>
                  </a:moveTo>
                  <a:lnTo>
                    <a:pt x="58702224" y="0"/>
                  </a:lnTo>
                  <a:lnTo>
                    <a:pt x="58702224" y="33019999"/>
                  </a:lnTo>
                  <a:lnTo>
                    <a:pt x="0" y="330199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7" name="Google Shape;27;p6"/>
            <p:cNvSpPr/>
            <p:nvPr/>
          </p:nvSpPr>
          <p:spPr>
            <a:xfrm>
              <a:off x="-28829000" y="-28092400"/>
              <a:ext cx="72491600" cy="69900800"/>
            </a:xfrm>
            <a:prstGeom prst="ellipse">
              <a:avLst/>
            </a:prstGeom>
            <a:noFill/>
            <a:ln cap="flat" cmpd="sng" w="12700">
              <a:solidFill>
                <a:schemeClr val="dk1"/>
              </a:solidFill>
              <a:prstDash val="solid"/>
              <a:miter lim="4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8" name="Google Shape;28;p6"/>
          <p:cNvSpPr/>
          <p:nvPr/>
        </p:nvSpPr>
        <p:spPr>
          <a:xfrm>
            <a:off x="13544572" y="4057523"/>
            <a:ext cx="25361673" cy="5600954"/>
          </a:xfrm>
          <a:prstGeom prst="roundRect">
            <a:avLst>
              <a:gd fmla="val 16667" name="adj"/>
            </a:avLst>
          </a:prstGeom>
          <a:solidFill>
            <a:srgbClr val="23242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" name="Google Shape;29;p6"/>
          <p:cNvSpPr txBox="1"/>
          <p:nvPr/>
        </p:nvSpPr>
        <p:spPr>
          <a:xfrm>
            <a:off x="15002563" y="4807058"/>
            <a:ext cx="8211369" cy="2318583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Medium"/>
              <a:buNone/>
            </a:pPr>
            <a:r>
              <a:rPr b="0" i="0" lang="ru-RU" sz="48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АВТОМАТИЧЕСКИЙ ШКАФ ДЛЯ ГЛАЖЕНИЯ ОДЕЖДЫ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6"/>
          <p:cNvSpPr txBox="1"/>
          <p:nvPr/>
        </p:nvSpPr>
        <p:spPr>
          <a:xfrm>
            <a:off x="16865779" y="7362215"/>
            <a:ext cx="4484936" cy="1025922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000"/>
              <a:buFont typeface="Montserrat Light"/>
              <a:buNone/>
            </a:pPr>
            <a:r>
              <a:rPr b="0" i="0" lang="ru-RU" sz="20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Устройство, позволяющее автоматизировать процесс глажения одежды</a:t>
            </a:r>
            <a:endParaRPr b="0" i="0" sz="2000" u="none" cap="none" strike="noStrik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31" name="Google Shape;31;p6"/>
          <p:cNvGrpSpPr/>
          <p:nvPr/>
        </p:nvGrpSpPr>
        <p:grpSpPr>
          <a:xfrm>
            <a:off x="18676702" y="8683425"/>
            <a:ext cx="1110766" cy="449759"/>
            <a:chOff x="0" y="0"/>
            <a:chExt cx="863200" cy="449759"/>
          </a:xfrm>
        </p:grpSpPr>
        <p:sp>
          <p:nvSpPr>
            <p:cNvPr id="32" name="Google Shape;32;p6"/>
            <p:cNvSpPr/>
            <p:nvPr/>
          </p:nvSpPr>
          <p:spPr>
            <a:xfrm>
              <a:off x="0" y="0"/>
              <a:ext cx="850404" cy="449759"/>
            </a:xfrm>
            <a:prstGeom prst="roundRect">
              <a:avLst>
                <a:gd fmla="val 18045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" name="Google Shape;33;p6"/>
            <p:cNvSpPr txBox="1"/>
            <p:nvPr/>
          </p:nvSpPr>
          <p:spPr>
            <a:xfrm>
              <a:off x="12700" y="35084"/>
              <a:ext cx="850500" cy="37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1333F"/>
                </a:buClr>
                <a:buSzPts val="1800"/>
                <a:buFont typeface="Open Sans"/>
                <a:buNone/>
              </a:pPr>
              <a:r>
                <a:rPr b="1" i="0" lang="ru-RU" sz="1800" u="none" cap="none" strike="noStrike">
                  <a:solidFill>
                    <a:srgbClr val="31333F"/>
                  </a:solidFill>
                  <a:latin typeface="Open Sans"/>
                  <a:ea typeface="Open Sans"/>
                  <a:cs typeface="Open Sans"/>
                  <a:sym typeface="Open Sans"/>
                </a:rPr>
                <a:t>2023 г.</a:t>
              </a:r>
              <a:endParaRPr b="1" i="0" sz="1800" u="none" cap="none" strike="noStrike">
                <a:solidFill>
                  <a:srgbClr val="31333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4853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229" l="0" r="0" t="5229"/>
          <a:stretch/>
        </p:blipFill>
        <p:spPr>
          <a:xfrm>
            <a:off x="0" y="-25400"/>
            <a:ext cx="10883900" cy="137414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grpSp>
        <p:nvGrpSpPr>
          <p:cNvPr id="196" name="Google Shape;196;p15"/>
          <p:cNvGrpSpPr/>
          <p:nvPr/>
        </p:nvGrpSpPr>
        <p:grpSpPr>
          <a:xfrm>
            <a:off x="12846375" y="3282200"/>
            <a:ext cx="10251302" cy="8047778"/>
            <a:chOff x="-597188" y="-769070"/>
            <a:chExt cx="10251300" cy="8047776"/>
          </a:xfrm>
        </p:grpSpPr>
        <p:sp>
          <p:nvSpPr>
            <p:cNvPr id="197" name="Google Shape;197;p15"/>
            <p:cNvSpPr txBox="1"/>
            <p:nvPr/>
          </p:nvSpPr>
          <p:spPr>
            <a:xfrm>
              <a:off x="-597188" y="-769070"/>
              <a:ext cx="10251300" cy="133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0"/>
                <a:buFont typeface="Montserrat Light"/>
                <a:buNone/>
              </a:pPr>
              <a:r>
                <a:rPr lang="ru-RU" sz="8000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СОСТАВЛЯЮЩИЕ:</a:t>
              </a:r>
              <a:endParaRPr b="0" i="0" sz="8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98" name="Google Shape;198;p15"/>
            <p:cNvSpPr txBox="1"/>
            <p:nvPr/>
          </p:nvSpPr>
          <p:spPr>
            <a:xfrm>
              <a:off x="-540395" y="1012906"/>
              <a:ext cx="8734200" cy="626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1) Отсек с одеждой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2) Отсек с чистой водой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3) Отсек для грязной воды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4) Труба для транспортировки пара и воздуха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5) ТЭНы для нагрева воды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6) Аккумуляторы холода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7) Решетка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8) Отсек для электроники</a:t>
              </a:r>
              <a:endParaRPr sz="260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9) Вентилятор загоняющий пар и воздух в отсек с одеждой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10) </a:t>
              </a:r>
              <a:r>
                <a:rPr lang="ru-RU" sz="260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ТЭН для нагрева воздуха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1</a:t>
              </a:r>
              <a:r>
                <a:rPr lang="ru-RU" sz="260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1</a:t>
              </a: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) </a:t>
              </a:r>
              <a:r>
                <a:rPr lang="ru-RU" sz="260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Перекладина для вешалок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t/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199" name="Google Shape;199;p15"/>
          <p:cNvGrpSpPr/>
          <p:nvPr/>
        </p:nvGrpSpPr>
        <p:grpSpPr>
          <a:xfrm>
            <a:off x="9669512" y="5656312"/>
            <a:ext cx="2403377" cy="2403377"/>
            <a:chOff x="0" y="0"/>
            <a:chExt cx="2403376" cy="2403376"/>
          </a:xfrm>
        </p:grpSpPr>
        <p:sp>
          <p:nvSpPr>
            <p:cNvPr id="200" name="Google Shape;200;p15"/>
            <p:cNvSpPr/>
            <p:nvPr/>
          </p:nvSpPr>
          <p:spPr>
            <a:xfrm>
              <a:off x="0" y="0"/>
              <a:ext cx="2403376" cy="2403376"/>
            </a:xfrm>
            <a:prstGeom prst="ellipse">
              <a:avLst/>
            </a:pr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30" scaled="0"/>
            </a:gra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01" name="Google Shape;201;p15"/>
            <p:cNvSpPr/>
            <p:nvPr/>
          </p:nvSpPr>
          <p:spPr>
            <a:xfrm rot="10800000">
              <a:off x="837541" y="834915"/>
              <a:ext cx="728293" cy="733545"/>
            </a:xfrm>
            <a:custGeom>
              <a:rect b="b" l="l" r="r" t="t"/>
              <a:pathLst>
                <a:path extrusionOk="0" h="21600" w="21600">
                  <a:moveTo>
                    <a:pt x="21600" y="9507"/>
                  </a:moveTo>
                  <a:lnTo>
                    <a:pt x="4949" y="9507"/>
                  </a:lnTo>
                  <a:lnTo>
                    <a:pt x="12762" y="1817"/>
                  </a:lnTo>
                  <a:lnTo>
                    <a:pt x="10676" y="0"/>
                  </a:lnTo>
                  <a:lnTo>
                    <a:pt x="0" y="10800"/>
                  </a:lnTo>
                  <a:lnTo>
                    <a:pt x="10676" y="21600"/>
                  </a:lnTo>
                  <a:lnTo>
                    <a:pt x="12762" y="19538"/>
                  </a:lnTo>
                  <a:lnTo>
                    <a:pt x="4949" y="12093"/>
                  </a:lnTo>
                  <a:lnTo>
                    <a:pt x="21600" y="12093"/>
                  </a:lnTo>
                  <a:lnTo>
                    <a:pt x="21600" y="9507"/>
                  </a:lnTo>
                </a:path>
              </a:pathLst>
            </a:custGeom>
            <a:solidFill>
              <a:srgbClr val="31333F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Roboto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6"/>
          <p:cNvSpPr txBox="1"/>
          <p:nvPr/>
        </p:nvSpPr>
        <p:spPr>
          <a:xfrm>
            <a:off x="1747075" y="2814760"/>
            <a:ext cx="9112200" cy="133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b="0" i="0" lang="ru-RU" sz="8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ПРОЦЕСС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6"/>
          <p:cNvSpPr/>
          <p:nvPr/>
        </p:nvSpPr>
        <p:spPr>
          <a:xfrm>
            <a:off x="1828880" y="4660531"/>
            <a:ext cx="1576935" cy="560666"/>
          </a:xfrm>
          <a:custGeom>
            <a:rect b="b" l="l" r="r" t="t"/>
            <a:pathLst>
              <a:path extrusionOk="0" h="21310" w="2138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rgbClr val="5E9EEE"/>
              </a:gs>
              <a:gs pos="100000">
                <a:srgbClr val="0277BF"/>
              </a:gs>
            </a:gsLst>
            <a:lin ang="201583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8" name="Google Shape;208;p16"/>
          <p:cNvSpPr txBox="1"/>
          <p:nvPr/>
        </p:nvSpPr>
        <p:spPr>
          <a:xfrm>
            <a:off x="1803880" y="5739726"/>
            <a:ext cx="8432100" cy="57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1)Одновременно происходит 2 процесса:</a:t>
            </a:r>
            <a:endParaRPr b="0" i="0" sz="2600" u="none" cap="none" strike="noStrik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а. Вентиляторы начинают циркулировать           воздух, а ТЭН нагревает его.</a:t>
            </a:r>
            <a:endParaRPr b="0" i="0" sz="2600" u="none" cap="none" strike="noStrik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б. Второй ТЭН нагревает воду.</a:t>
            </a:r>
            <a:endParaRPr b="0" i="0" sz="2600" u="none" cap="none" strike="noStrik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2) Появляется пар и проходя через распылитель распределяется по отсеку с одеждой. Вентиляторы циркулируют пар.</a:t>
            </a:r>
            <a:endParaRPr b="0" i="0" sz="2600" u="none" cap="none" strike="noStrik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3) </a:t>
            </a:r>
            <a:r>
              <a:rPr lang="ru-RU" sz="260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Л</a:t>
            </a: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ишняя влага из воздуха собирается в специальный контейнер через т</a:t>
            </a:r>
            <a:r>
              <a:rPr lang="ru-RU" sz="260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рубу с аккумулятором холода, вкл</a:t>
            </a: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ючается ТЭН для нагрева воздуха</a:t>
            </a:r>
            <a:r>
              <a:rPr lang="ru-RU" sz="260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и</a:t>
            </a: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сушки вещей.</a:t>
            </a:r>
            <a:endParaRPr b="0" i="0" sz="2600" u="none" cap="none" strike="noStrik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t/>
            </a:r>
            <a:endParaRPr b="0" i="0" sz="2600" u="none" cap="none" strike="noStrik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09" name="Google Shape;2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5350" y="2394775"/>
            <a:ext cx="5746325" cy="902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6"/>
          <p:cNvPicPr preferRelativeResize="0"/>
          <p:nvPr/>
        </p:nvPicPr>
        <p:blipFill rotWithShape="1">
          <a:blip r:embed="rId4">
            <a:alphaModFix/>
          </a:blip>
          <a:srcRect b="0" l="0" r="9543" t="0"/>
          <a:stretch/>
        </p:blipFill>
        <p:spPr>
          <a:xfrm>
            <a:off x="17198501" y="2394775"/>
            <a:ext cx="5489400" cy="4246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98500" y="7172428"/>
            <a:ext cx="5489398" cy="4246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7"/>
          <p:cNvSpPr txBox="1"/>
          <p:nvPr/>
        </p:nvSpPr>
        <p:spPr>
          <a:xfrm>
            <a:off x="1339975" y="2366550"/>
            <a:ext cx="13846200" cy="133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b="0" i="0" lang="ru-RU" sz="8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ЭЛЕКТРИЧЕСКАЯ СХЕМА</a:t>
            </a:r>
            <a:endParaRPr b="0" i="0" sz="80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17" name="Google Shape;217;p17"/>
          <p:cNvSpPr/>
          <p:nvPr/>
        </p:nvSpPr>
        <p:spPr>
          <a:xfrm>
            <a:off x="1339963" y="4078518"/>
            <a:ext cx="1576935" cy="560666"/>
          </a:xfrm>
          <a:custGeom>
            <a:rect b="b" l="l" r="r" t="t"/>
            <a:pathLst>
              <a:path extrusionOk="0" h="21310" w="2138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rgbClr val="5E9EEE"/>
              </a:gs>
              <a:gs pos="100000">
                <a:srgbClr val="0277BF"/>
              </a:gs>
            </a:gsLst>
            <a:lin ang="201583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8" name="Google Shape;218;p17"/>
          <p:cNvSpPr txBox="1"/>
          <p:nvPr/>
        </p:nvSpPr>
        <p:spPr>
          <a:xfrm>
            <a:off x="1339963" y="5211413"/>
            <a:ext cx="8998500" cy="6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600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Этап 1:</a:t>
            </a:r>
            <a:r>
              <a:rPr lang="ru-RU" sz="2600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 Из блока управления поступает сигнал на реле 3 (включаются ТЭНы для нагрева воды),  реле 2 (включается ТЭН для нагрева воздуха) и реле 4 (включается вентилятор)</a:t>
            </a:r>
            <a:endParaRPr sz="2600">
              <a:solidFill>
                <a:srgbClr val="D2DBE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600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Этап 2:</a:t>
            </a:r>
            <a:r>
              <a:rPr lang="ru-RU" sz="2600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 Из блока управления перестает поступать сигнал на реле 2 (выключается ТЭН для нагрева воздуха). Все остальное продолжает работать . </a:t>
            </a:r>
            <a:endParaRPr sz="2600">
              <a:solidFill>
                <a:srgbClr val="D2DBE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600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Этап 3:</a:t>
            </a:r>
            <a:r>
              <a:rPr lang="ru-RU" sz="2600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 Из блока управления перестает поступать сигнал на реле 3 ( выключается ТЭН для нагрева воды ) , подается сигнал на реле 2 ( включаются ТЭН для нагрева воздуха) </a:t>
            </a:r>
            <a:endParaRPr sz="2600">
              <a:solidFill>
                <a:srgbClr val="D2DBE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600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Этап 4:</a:t>
            </a:r>
            <a:r>
              <a:rPr lang="ru-RU" sz="2600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 блок управления перестает подавать сигналы .</a:t>
            </a:r>
            <a:endParaRPr sz="2600">
              <a:solidFill>
                <a:srgbClr val="D2DBE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1" sz="2600">
              <a:solidFill>
                <a:srgbClr val="D2DBE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9" name="Google Shape;219;p17"/>
          <p:cNvPicPr preferRelativeResize="0"/>
          <p:nvPr/>
        </p:nvPicPr>
        <p:blipFill rotWithShape="1">
          <a:blip r:embed="rId3">
            <a:alphaModFix/>
          </a:blip>
          <a:srcRect b="2847" l="0" r="0" t="2847"/>
          <a:stretch/>
        </p:blipFill>
        <p:spPr>
          <a:xfrm>
            <a:off x="11669025" y="5421125"/>
            <a:ext cx="11929425" cy="569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4853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8"/>
          <p:cNvGrpSpPr/>
          <p:nvPr/>
        </p:nvGrpSpPr>
        <p:grpSpPr>
          <a:xfrm>
            <a:off x="2438400" y="3671034"/>
            <a:ext cx="19685787" cy="8839200"/>
            <a:chOff x="2438400" y="2438400"/>
            <a:chExt cx="19685787" cy="8839200"/>
          </a:xfrm>
        </p:grpSpPr>
        <p:sp>
          <p:nvSpPr>
            <p:cNvPr id="225" name="Google Shape;225;p18"/>
            <p:cNvSpPr/>
            <p:nvPr/>
          </p:nvSpPr>
          <p:spPr>
            <a:xfrm>
              <a:off x="2438400" y="2438400"/>
              <a:ext cx="6229500" cy="8839200"/>
            </a:xfrm>
            <a:prstGeom prst="roundRect">
              <a:avLst>
                <a:gd fmla="val 3496" name="adj"/>
              </a:avLst>
            </a:prstGeom>
            <a:solidFill>
              <a:srgbClr val="31333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26" name="Google Shape;226;p18"/>
            <p:cNvSpPr txBox="1"/>
            <p:nvPr/>
          </p:nvSpPr>
          <p:spPr>
            <a:xfrm>
              <a:off x="3042264" y="4991889"/>
              <a:ext cx="47055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b="0" i="0" lang="ru-RU" sz="51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Модель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8"/>
            <p:cNvSpPr txBox="1"/>
            <p:nvPr/>
          </p:nvSpPr>
          <p:spPr>
            <a:xfrm>
              <a:off x="3149869" y="6413500"/>
              <a:ext cx="4984500" cy="298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Закончить работу над прототипом и провести тесты, благодаря которым выявить достоинства и недостатки данной конструкции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8"/>
            <p:cNvSpPr txBox="1"/>
            <p:nvPr/>
          </p:nvSpPr>
          <p:spPr>
            <a:xfrm>
              <a:off x="6121187" y="3112512"/>
              <a:ext cx="2769600" cy="144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b="0" i="0" lang="ru-RU" sz="9000" u="none" cap="none" strike="noStrik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8"/>
            <p:cNvSpPr/>
            <p:nvPr/>
          </p:nvSpPr>
          <p:spPr>
            <a:xfrm>
              <a:off x="9055100" y="2438400"/>
              <a:ext cx="6229500" cy="8839200"/>
            </a:xfrm>
            <a:prstGeom prst="roundRect">
              <a:avLst>
                <a:gd fmla="val 3496" name="adj"/>
              </a:avLst>
            </a:prstGeom>
            <a:solidFill>
              <a:srgbClr val="31333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30" name="Google Shape;230;p18"/>
            <p:cNvSpPr txBox="1"/>
            <p:nvPr/>
          </p:nvSpPr>
          <p:spPr>
            <a:xfrm>
              <a:off x="9658964" y="4991889"/>
              <a:ext cx="50217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b="0" i="0" lang="ru-RU" sz="51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Приложение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8"/>
            <p:cNvSpPr txBox="1"/>
            <p:nvPr/>
          </p:nvSpPr>
          <p:spPr>
            <a:xfrm>
              <a:off x="9766569" y="6413500"/>
              <a:ext cx="4984500" cy="29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Сделать и протестировать приложение, так как оно будет необходимо для дальнейшего управления устройством и его функциями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8"/>
            <p:cNvSpPr txBox="1"/>
            <p:nvPr/>
          </p:nvSpPr>
          <p:spPr>
            <a:xfrm>
              <a:off x="12712487" y="3112512"/>
              <a:ext cx="2769600" cy="144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b="0" i="0" lang="ru-RU" sz="9000" u="none" cap="none" strike="noStrik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15671800" y="2438400"/>
              <a:ext cx="6229500" cy="8839200"/>
            </a:xfrm>
            <a:prstGeom prst="roundRect">
              <a:avLst>
                <a:gd fmla="val 3496" name="adj"/>
              </a:avLst>
            </a:prstGeom>
            <a:solidFill>
              <a:srgbClr val="31333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34" name="Google Shape;234;p18"/>
            <p:cNvSpPr txBox="1"/>
            <p:nvPr/>
          </p:nvSpPr>
          <p:spPr>
            <a:xfrm>
              <a:off x="16275663" y="4991889"/>
              <a:ext cx="50217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b="0" i="0" lang="ru-RU" sz="51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Конденсатор</a:t>
              </a:r>
              <a:endParaRPr b="0" i="0" sz="51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5" name="Google Shape;235;p18"/>
            <p:cNvSpPr txBox="1"/>
            <p:nvPr/>
          </p:nvSpPr>
          <p:spPr>
            <a:xfrm>
              <a:off x="16383269" y="6413500"/>
              <a:ext cx="4984500" cy="298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Заменить аккумуляторы холода на элемент Пельтье (на данный момент лучший вариант), для достижения автоматизации процесса глажения</a:t>
              </a:r>
              <a:endParaRPr b="0" i="0" sz="2600" u="none" cap="none" strike="noStrike">
                <a:solidFill>
                  <a:schemeClr val="accent6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6" name="Google Shape;236;p18"/>
            <p:cNvSpPr txBox="1"/>
            <p:nvPr/>
          </p:nvSpPr>
          <p:spPr>
            <a:xfrm>
              <a:off x="19354587" y="3112512"/>
              <a:ext cx="2769600" cy="144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b="0" i="0" lang="ru-RU" sz="9000" u="none" cap="none" strike="noStrik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.03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7" name="Google Shape;237;p18"/>
          <p:cNvSpPr txBox="1"/>
          <p:nvPr/>
        </p:nvSpPr>
        <p:spPr>
          <a:xfrm>
            <a:off x="4545639" y="1194150"/>
            <a:ext cx="16333800" cy="21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 Light"/>
              <a:buNone/>
            </a:pPr>
            <a:r>
              <a:rPr b="0" i="0" lang="ru-RU" sz="8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РАЗВИТИЕ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8" name="Google Shape;23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53057" y="4670429"/>
            <a:ext cx="1089094" cy="1089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383269" y="4743441"/>
            <a:ext cx="1042944" cy="1042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>
            <a:off x="3042264" y="4611235"/>
            <a:ext cx="1175150" cy="117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/>
        </p:nvSpPr>
        <p:spPr>
          <a:xfrm>
            <a:off x="9051000" y="1629225"/>
            <a:ext cx="6282000" cy="133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b="0" i="0" lang="ru-RU" sz="8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ПРАКТИКА</a:t>
            </a:r>
            <a:endParaRPr b="0" i="0" sz="80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46" name="Google Shape;246;p19"/>
          <p:cNvSpPr/>
          <p:nvPr/>
        </p:nvSpPr>
        <p:spPr>
          <a:xfrm>
            <a:off x="11403530" y="3423718"/>
            <a:ext cx="1576935" cy="560666"/>
          </a:xfrm>
          <a:custGeom>
            <a:rect b="b" l="l" r="r" t="t"/>
            <a:pathLst>
              <a:path extrusionOk="0" h="21310" w="2138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rgbClr val="5E9EEE"/>
              </a:gs>
              <a:gs pos="100000">
                <a:srgbClr val="0277BF"/>
              </a:gs>
            </a:gsLst>
            <a:lin ang="2015895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7" name="Google Shape;24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3054" y="4836982"/>
            <a:ext cx="5207570" cy="7230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0943" y="4837016"/>
            <a:ext cx="9257882" cy="7230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15174" y="4836975"/>
            <a:ext cx="5207561" cy="7230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/>
        </p:nvSpPr>
        <p:spPr>
          <a:xfrm>
            <a:off x="7403550" y="2112125"/>
            <a:ext cx="9576900" cy="25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b="0" i="0" lang="ru-RU" sz="8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GITHUB СО ВСЕЙ ИНФОРМАЦИЕЙ</a:t>
            </a:r>
            <a:endParaRPr b="0" i="0" sz="80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55" name="Google Shape;25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55000" y="5088900"/>
            <a:ext cx="7074000" cy="707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7"/>
          <p:cNvGrpSpPr/>
          <p:nvPr/>
        </p:nvGrpSpPr>
        <p:grpSpPr>
          <a:xfrm>
            <a:off x="919005" y="10061564"/>
            <a:ext cx="4576774" cy="1569640"/>
            <a:chOff x="16440470" y="8190633"/>
            <a:chExt cx="5112000" cy="2685900"/>
          </a:xfrm>
        </p:grpSpPr>
        <p:sp>
          <p:nvSpPr>
            <p:cNvPr id="39" name="Google Shape;39;p7"/>
            <p:cNvSpPr/>
            <p:nvPr/>
          </p:nvSpPr>
          <p:spPr>
            <a:xfrm rot="5400000">
              <a:off x="17653520" y="6977583"/>
              <a:ext cx="2685900" cy="5112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Helvetica Neue"/>
                <a:buNone/>
              </a:pPr>
              <a:r>
                <a:t/>
              </a:r>
              <a:endParaRPr b="0" i="0" sz="2000" u="none" cap="none" strike="noStrike">
                <a:solidFill>
                  <a:srgbClr val="74808C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0" name="Google Shape;40;p7"/>
            <p:cNvSpPr txBox="1"/>
            <p:nvPr/>
          </p:nvSpPr>
          <p:spPr>
            <a:xfrm>
              <a:off x="16852087" y="8480400"/>
              <a:ext cx="3588900" cy="1177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Montserrat SemiBold"/>
                <a:buNone/>
              </a:pPr>
              <a:r>
                <a:rPr b="0" i="0" lang="ru-RU" sz="4000" u="none" cap="none" strike="noStrike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Юрий</a:t>
              </a:r>
              <a:endParaRPr b="0" i="0" sz="4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4000"/>
                <a:buFont typeface="Montserrat SemiBold"/>
                <a:buNone/>
              </a:pPr>
              <a:r>
                <a:rPr b="0" i="0" lang="ru-RU" sz="4000" u="none" cap="none" strike="noStrike">
                  <a:solidFill>
                    <a:schemeClr val="accent2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Физиков</a:t>
              </a:r>
              <a:endParaRPr b="0" i="0" sz="4000" u="none" cap="none" strike="noStrike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41" name="Google Shape;41;p7"/>
          <p:cNvSpPr txBox="1"/>
          <p:nvPr/>
        </p:nvSpPr>
        <p:spPr>
          <a:xfrm>
            <a:off x="4858353" y="1372206"/>
            <a:ext cx="14666700" cy="133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 Light"/>
              <a:buNone/>
            </a:pPr>
            <a:r>
              <a:rPr b="0" i="0" lang="ru-RU" sz="8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СОСТАВ</a:t>
            </a:r>
            <a:r>
              <a:rPr b="1" i="0" lang="ru-RU" sz="8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b="0" i="0" lang="ru-RU" sz="8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КОМАНДЫ</a:t>
            </a:r>
            <a:endParaRPr/>
          </a:p>
        </p:txBody>
      </p:sp>
      <p:sp>
        <p:nvSpPr>
          <p:cNvPr id="42" name="Google Shape;42;p7"/>
          <p:cNvSpPr/>
          <p:nvPr/>
        </p:nvSpPr>
        <p:spPr>
          <a:xfrm>
            <a:off x="11403282" y="2963797"/>
            <a:ext cx="1576935" cy="560666"/>
          </a:xfrm>
          <a:custGeom>
            <a:rect b="b" l="l" r="r" t="t"/>
            <a:pathLst>
              <a:path extrusionOk="0" h="21310" w="2138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rgbClr val="5E9EEE"/>
              </a:gs>
              <a:gs pos="100000">
                <a:srgbClr val="0277BF"/>
              </a:gs>
            </a:gsLst>
            <a:lin ang="2015895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43" name="Google Shape;43;p7"/>
          <p:cNvGrpSpPr/>
          <p:nvPr/>
        </p:nvGrpSpPr>
        <p:grpSpPr>
          <a:xfrm>
            <a:off x="6949280" y="10061617"/>
            <a:ext cx="4576774" cy="1569640"/>
            <a:chOff x="16240209" y="4953499"/>
            <a:chExt cx="5112000" cy="2685900"/>
          </a:xfrm>
        </p:grpSpPr>
        <p:sp>
          <p:nvSpPr>
            <p:cNvPr id="44" name="Google Shape;44;p7"/>
            <p:cNvSpPr/>
            <p:nvPr/>
          </p:nvSpPr>
          <p:spPr>
            <a:xfrm rot="5400000">
              <a:off x="17453259" y="3740449"/>
              <a:ext cx="2685900" cy="5112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Helvetica Neue"/>
                <a:buNone/>
              </a:pPr>
              <a:r>
                <a:t/>
              </a:r>
              <a:endParaRPr b="0" i="0" sz="2000" u="none" cap="none" strike="noStrike">
                <a:solidFill>
                  <a:srgbClr val="74808C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5" name="Google Shape;45;p7"/>
            <p:cNvSpPr txBox="1"/>
            <p:nvPr/>
          </p:nvSpPr>
          <p:spPr>
            <a:xfrm>
              <a:off x="16651826" y="5243266"/>
              <a:ext cx="3588900" cy="11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Montserrat SemiBold"/>
                <a:buNone/>
              </a:pPr>
              <a:r>
                <a:rPr b="0" i="0" lang="ru-RU" sz="4000" u="none" cap="none" strike="noStrike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София</a:t>
              </a:r>
              <a:endParaRPr b="0" i="0" sz="4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4000"/>
                <a:buFont typeface="Montserrat SemiBold"/>
                <a:buNone/>
              </a:pPr>
              <a:r>
                <a:rPr b="0" i="0" lang="ru-RU" sz="4000" u="none" cap="none" strike="noStrike">
                  <a:solidFill>
                    <a:schemeClr val="accent2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Коркина</a:t>
              </a:r>
              <a:endParaRPr b="0" i="0" sz="4000" u="none" cap="none" strike="noStrike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46" name="Google Shape;46;p7"/>
          <p:cNvGrpSpPr/>
          <p:nvPr/>
        </p:nvGrpSpPr>
        <p:grpSpPr>
          <a:xfrm>
            <a:off x="12980037" y="10061564"/>
            <a:ext cx="4576774" cy="1569640"/>
            <a:chOff x="16440469" y="8190633"/>
            <a:chExt cx="5112000" cy="2685900"/>
          </a:xfrm>
        </p:grpSpPr>
        <p:sp>
          <p:nvSpPr>
            <p:cNvPr id="47" name="Google Shape;47;p7"/>
            <p:cNvSpPr/>
            <p:nvPr/>
          </p:nvSpPr>
          <p:spPr>
            <a:xfrm rot="5400000">
              <a:off x="17653519" y="6977583"/>
              <a:ext cx="2685900" cy="5112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Helvetica Neue"/>
                <a:buNone/>
              </a:pPr>
              <a:r>
                <a:t/>
              </a:r>
              <a:endParaRPr b="0" i="0" sz="2000" u="none" cap="none" strike="noStrike">
                <a:solidFill>
                  <a:srgbClr val="74808C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8" name="Google Shape;48;p7"/>
            <p:cNvSpPr txBox="1"/>
            <p:nvPr/>
          </p:nvSpPr>
          <p:spPr>
            <a:xfrm>
              <a:off x="16852087" y="8480400"/>
              <a:ext cx="3588900" cy="11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Montserrat SemiBold"/>
                <a:buNone/>
              </a:pPr>
              <a:r>
                <a:rPr b="0" i="0" lang="ru-RU" sz="4000" u="none" cap="none" strike="noStrike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Яна</a:t>
              </a:r>
              <a:endParaRPr b="0" i="0" sz="4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4000"/>
                <a:buFont typeface="Montserrat SemiBold"/>
                <a:buNone/>
              </a:pPr>
              <a:r>
                <a:rPr b="0" i="0" lang="ru-RU" sz="4000" u="none" cap="none" strike="noStrike">
                  <a:solidFill>
                    <a:schemeClr val="accent2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Аверчева</a:t>
              </a:r>
              <a:endParaRPr b="0" i="0" sz="4000" u="none" cap="none" strike="noStrike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49" name="Google Shape;49;p7"/>
          <p:cNvGrpSpPr/>
          <p:nvPr/>
        </p:nvGrpSpPr>
        <p:grpSpPr>
          <a:xfrm>
            <a:off x="19010808" y="10061556"/>
            <a:ext cx="4576774" cy="1569640"/>
            <a:chOff x="16440469" y="8190633"/>
            <a:chExt cx="5112000" cy="2685900"/>
          </a:xfrm>
        </p:grpSpPr>
        <p:sp>
          <p:nvSpPr>
            <p:cNvPr id="50" name="Google Shape;50;p7"/>
            <p:cNvSpPr/>
            <p:nvPr/>
          </p:nvSpPr>
          <p:spPr>
            <a:xfrm rot="5400000">
              <a:off x="17653519" y="6977583"/>
              <a:ext cx="2685900" cy="5112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Helvetica Neue"/>
                <a:buNone/>
              </a:pPr>
              <a:r>
                <a:t/>
              </a:r>
              <a:endParaRPr b="0" i="0" sz="2000" u="none" cap="none" strike="noStrike">
                <a:solidFill>
                  <a:srgbClr val="74808C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51" name="Google Shape;51;p7"/>
            <p:cNvSpPr txBox="1"/>
            <p:nvPr/>
          </p:nvSpPr>
          <p:spPr>
            <a:xfrm>
              <a:off x="16852087" y="8480400"/>
              <a:ext cx="3588900" cy="11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Montserrat SemiBold"/>
                <a:buNone/>
              </a:pPr>
              <a:r>
                <a:rPr b="0" i="0" lang="ru-RU" sz="4000" u="none" cap="none" strike="noStrike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Валерия</a:t>
              </a:r>
              <a:endParaRPr b="0" i="0" sz="4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4000"/>
                <a:buFont typeface="Montserrat SemiBold"/>
                <a:buNone/>
              </a:pPr>
              <a:r>
                <a:rPr b="0" i="0" lang="ru-RU" sz="4000" u="none" cap="none" strike="noStrike">
                  <a:solidFill>
                    <a:schemeClr val="accent2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Зидра</a:t>
              </a:r>
              <a:endParaRPr b="0" i="0" sz="4000" u="none" cap="none" strike="noStrike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pic>
        <p:nvPicPr>
          <p:cNvPr id="52" name="Google Shape;52;p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4643" r="14650" t="0"/>
          <a:stretch/>
        </p:blipFill>
        <p:spPr>
          <a:xfrm>
            <a:off x="919163" y="4294188"/>
            <a:ext cx="4576764" cy="5767388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pic>
        <p:nvPicPr>
          <p:cNvPr id="53" name="Google Shape;53;p7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7228" l="0" r="0" t="7228"/>
          <a:stretch/>
        </p:blipFill>
        <p:spPr>
          <a:xfrm>
            <a:off x="6950075" y="4294188"/>
            <a:ext cx="4576763" cy="5768975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pic>
        <p:nvPicPr>
          <p:cNvPr id="54" name="Google Shape;54;p7"/>
          <p:cNvPicPr preferRelativeResize="0"/>
          <p:nvPr>
            <p:ph idx="5" type="pic"/>
          </p:nvPr>
        </p:nvPicPr>
        <p:blipFill rotWithShape="1">
          <a:blip r:embed="rId5">
            <a:alphaModFix/>
          </a:blip>
          <a:srcRect b="1821" l="0" r="0" t="1821"/>
          <a:stretch/>
        </p:blipFill>
        <p:spPr>
          <a:xfrm>
            <a:off x="19010313" y="4294188"/>
            <a:ext cx="4576762" cy="5767387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pic>
        <p:nvPicPr>
          <p:cNvPr id="55" name="Google Shape;55;p7"/>
          <p:cNvPicPr preferRelativeResize="0"/>
          <p:nvPr>
            <p:ph idx="4" type="pic"/>
          </p:nvPr>
        </p:nvPicPr>
        <p:blipFill rotWithShape="1">
          <a:blip r:embed="rId6">
            <a:alphaModFix/>
          </a:blip>
          <a:srcRect b="0" l="6784" r="6792" t="0"/>
          <a:stretch/>
        </p:blipFill>
        <p:spPr>
          <a:xfrm>
            <a:off x="12980988" y="4294188"/>
            <a:ext cx="4576763" cy="5768976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sp>
        <p:nvSpPr>
          <p:cNvPr id="56" name="Google Shape;56;p7"/>
          <p:cNvSpPr/>
          <p:nvPr/>
        </p:nvSpPr>
        <p:spPr>
          <a:xfrm>
            <a:off x="757757" y="4126706"/>
            <a:ext cx="4576800" cy="5767500"/>
          </a:xfrm>
          <a:prstGeom prst="rect">
            <a:avLst/>
          </a:prstGeom>
          <a:noFill/>
          <a:ln cap="flat" cmpd="sng" w="88900">
            <a:solidFill>
              <a:schemeClr val="accent2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" name="Google Shape;57;p7"/>
          <p:cNvSpPr/>
          <p:nvPr/>
        </p:nvSpPr>
        <p:spPr>
          <a:xfrm>
            <a:off x="12818574" y="4126706"/>
            <a:ext cx="4576800" cy="5767500"/>
          </a:xfrm>
          <a:prstGeom prst="rect">
            <a:avLst/>
          </a:prstGeom>
          <a:noFill/>
          <a:ln cap="flat" cmpd="sng" w="88900">
            <a:solidFill>
              <a:srgbClr val="00598E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" name="Google Shape;58;p7"/>
          <p:cNvSpPr/>
          <p:nvPr/>
        </p:nvSpPr>
        <p:spPr>
          <a:xfrm>
            <a:off x="18847899" y="4126706"/>
            <a:ext cx="4576800" cy="5767500"/>
          </a:xfrm>
          <a:prstGeom prst="rect">
            <a:avLst/>
          </a:prstGeom>
          <a:noFill/>
          <a:ln cap="flat" cmpd="sng" w="88900">
            <a:solidFill>
              <a:srgbClr val="004874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6786074" y="4126300"/>
            <a:ext cx="4576800" cy="5760600"/>
          </a:xfrm>
          <a:prstGeom prst="rect">
            <a:avLst/>
          </a:prstGeom>
          <a:noFill/>
          <a:ln cap="flat" cmpd="sng" w="88900">
            <a:solidFill>
              <a:srgbClr val="0277B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17175"/>
              </a:buClr>
              <a:buSzPts val="3000"/>
              <a:buFont typeface="Avenir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4853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9999" l="120" r="-119" t="5334"/>
          <a:stretch/>
        </p:blipFill>
        <p:spPr>
          <a:xfrm>
            <a:off x="0" y="-25400"/>
            <a:ext cx="10883901" cy="13741398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grpSp>
        <p:nvGrpSpPr>
          <p:cNvPr id="65" name="Google Shape;65;p8"/>
          <p:cNvGrpSpPr/>
          <p:nvPr/>
        </p:nvGrpSpPr>
        <p:grpSpPr>
          <a:xfrm>
            <a:off x="13443563" y="4032122"/>
            <a:ext cx="8791005" cy="6126866"/>
            <a:chOff x="0" y="-19148"/>
            <a:chExt cx="8791005" cy="6126866"/>
          </a:xfrm>
        </p:grpSpPr>
        <p:sp>
          <p:nvSpPr>
            <p:cNvPr id="66" name="Google Shape;66;p8"/>
            <p:cNvSpPr txBox="1"/>
            <p:nvPr/>
          </p:nvSpPr>
          <p:spPr>
            <a:xfrm>
              <a:off x="0" y="-19148"/>
              <a:ext cx="8527800" cy="133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0"/>
                <a:buFont typeface="Montserrat Light"/>
                <a:buNone/>
              </a:pPr>
              <a:r>
                <a:rPr b="0" i="0" lang="ru-RU" sz="80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ВВЕДЕНИЕ</a:t>
              </a:r>
              <a:endParaRPr b="0" i="0" sz="8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67" name="Google Shape;67;p8"/>
            <p:cNvSpPr txBox="1"/>
            <p:nvPr/>
          </p:nvSpPr>
          <p:spPr>
            <a:xfrm>
              <a:off x="56805" y="1762818"/>
              <a:ext cx="8734200" cy="434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В прошлом на всю работу по дому люди тратили 44 часа в неделю,  однако сейчас эта цифра стала значительно меньше . В современных домах существует очень много устройств , облегчающих жизнь и экономящих  время . Например : стиральная, посудомоечная машина, умная станция и многое другое, но до сих пор людям приходится тратить достаточно много времени на глажение.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68" name="Google Shape;68;p8"/>
          <p:cNvGrpSpPr/>
          <p:nvPr/>
        </p:nvGrpSpPr>
        <p:grpSpPr>
          <a:xfrm>
            <a:off x="9669512" y="5656312"/>
            <a:ext cx="2403300" cy="2403300"/>
            <a:chOff x="0" y="0"/>
            <a:chExt cx="2403300" cy="2403300"/>
          </a:xfrm>
        </p:grpSpPr>
        <p:sp>
          <p:nvSpPr>
            <p:cNvPr id="69" name="Google Shape;69;p8"/>
            <p:cNvSpPr/>
            <p:nvPr/>
          </p:nvSpPr>
          <p:spPr>
            <a:xfrm>
              <a:off x="0" y="0"/>
              <a:ext cx="2403300" cy="2403300"/>
            </a:xfrm>
            <a:prstGeom prst="ellipse">
              <a:avLst/>
            </a:pr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95" scaled="0"/>
            </a:gra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0" name="Google Shape;70;p8"/>
            <p:cNvSpPr/>
            <p:nvPr/>
          </p:nvSpPr>
          <p:spPr>
            <a:xfrm rot="10800000">
              <a:off x="837536" y="834924"/>
              <a:ext cx="728298" cy="733536"/>
            </a:xfrm>
            <a:custGeom>
              <a:rect b="b" l="l" r="r" t="t"/>
              <a:pathLst>
                <a:path extrusionOk="0" h="21600" w="21600">
                  <a:moveTo>
                    <a:pt x="21600" y="9507"/>
                  </a:moveTo>
                  <a:lnTo>
                    <a:pt x="4949" y="9507"/>
                  </a:lnTo>
                  <a:lnTo>
                    <a:pt x="12762" y="1817"/>
                  </a:lnTo>
                  <a:lnTo>
                    <a:pt x="10676" y="0"/>
                  </a:lnTo>
                  <a:lnTo>
                    <a:pt x="0" y="10800"/>
                  </a:lnTo>
                  <a:lnTo>
                    <a:pt x="10676" y="21600"/>
                  </a:lnTo>
                  <a:lnTo>
                    <a:pt x="12762" y="19538"/>
                  </a:lnTo>
                  <a:lnTo>
                    <a:pt x="4949" y="12093"/>
                  </a:lnTo>
                  <a:lnTo>
                    <a:pt x="21600" y="12093"/>
                  </a:lnTo>
                  <a:lnTo>
                    <a:pt x="21600" y="9507"/>
                  </a:lnTo>
                </a:path>
              </a:pathLst>
            </a:custGeom>
            <a:solidFill>
              <a:srgbClr val="31333F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Roboto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40143" r="36335" t="0"/>
          <a:stretch/>
        </p:blipFill>
        <p:spPr>
          <a:xfrm>
            <a:off x="12099925" y="2438400"/>
            <a:ext cx="3117900" cy="8837700"/>
          </a:xfrm>
          <a:prstGeom prst="roundRect">
            <a:avLst>
              <a:gd fmla="val 3631" name="adj"/>
            </a:avLst>
          </a:prstGeom>
          <a:solidFill>
            <a:schemeClr val="lt2"/>
          </a:solidFill>
          <a:ln>
            <a:noFill/>
          </a:ln>
        </p:spPr>
      </p:pic>
      <p:pic>
        <p:nvPicPr>
          <p:cNvPr id="76" name="Google Shape;76;p9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-510" l="32669" r="14413" t="510"/>
          <a:stretch/>
        </p:blipFill>
        <p:spPr>
          <a:xfrm>
            <a:off x="15455900" y="2438400"/>
            <a:ext cx="3117900" cy="8837700"/>
          </a:xfrm>
          <a:prstGeom prst="roundRect">
            <a:avLst>
              <a:gd fmla="val 3360" name="adj"/>
            </a:avLst>
          </a:prstGeom>
          <a:noFill/>
          <a:ln>
            <a:noFill/>
          </a:ln>
        </p:spPr>
      </p:pic>
      <p:pic>
        <p:nvPicPr>
          <p:cNvPr id="77" name="Google Shape;77;p9"/>
          <p:cNvPicPr preferRelativeResize="0"/>
          <p:nvPr>
            <p:ph idx="3" type="pic"/>
          </p:nvPr>
        </p:nvPicPr>
        <p:blipFill rotWithShape="1">
          <a:blip r:embed="rId5">
            <a:alphaModFix/>
          </a:blip>
          <a:srcRect b="0" l="38249" r="38252" t="0"/>
          <a:stretch/>
        </p:blipFill>
        <p:spPr>
          <a:xfrm>
            <a:off x="18811875" y="2438400"/>
            <a:ext cx="3117900" cy="8837700"/>
          </a:xfrm>
          <a:prstGeom prst="roundRect">
            <a:avLst>
              <a:gd fmla="val 3088" name="adj"/>
            </a:avLst>
          </a:prstGeom>
          <a:noFill/>
          <a:ln>
            <a:noFill/>
          </a:ln>
        </p:spPr>
      </p:pic>
      <p:sp>
        <p:nvSpPr>
          <p:cNvPr id="78" name="Google Shape;78;p9"/>
          <p:cNvSpPr txBox="1"/>
          <p:nvPr/>
        </p:nvSpPr>
        <p:spPr>
          <a:xfrm>
            <a:off x="2454275" y="4988697"/>
            <a:ext cx="9112200" cy="133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b="0" i="0" lang="ru-RU" sz="8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ЦЕЛЬ ПРОЕКТА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9"/>
          <p:cNvSpPr txBox="1"/>
          <p:nvPr/>
        </p:nvSpPr>
        <p:spPr>
          <a:xfrm>
            <a:off x="2511080" y="7456463"/>
            <a:ext cx="8432100" cy="25032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Изучить тему глажки и отпаривания одежды, создать устройство, автоматизирующее этот процесс, с учетом всех полученных данных путем анализа достоинств и недостатков изобретений конкурентов.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0"/>
          <p:cNvGrpSpPr/>
          <p:nvPr/>
        </p:nvGrpSpPr>
        <p:grpSpPr>
          <a:xfrm>
            <a:off x="2394564" y="2675734"/>
            <a:ext cx="21559005" cy="8615139"/>
            <a:chOff x="2394564" y="2675734"/>
            <a:chExt cx="21559005" cy="8615139"/>
          </a:xfrm>
        </p:grpSpPr>
        <p:sp>
          <p:nvSpPr>
            <p:cNvPr id="85" name="Google Shape;85;p10"/>
            <p:cNvSpPr txBox="1"/>
            <p:nvPr/>
          </p:nvSpPr>
          <p:spPr>
            <a:xfrm>
              <a:off x="2394564" y="2675734"/>
              <a:ext cx="12048300" cy="133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0"/>
                <a:buFont typeface="Montserrat Light"/>
                <a:buNone/>
              </a:pPr>
              <a:r>
                <a:rPr b="0" i="0" lang="ru-RU" sz="80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РЕШЕНИЕ ПРОБЛЕМ</a:t>
              </a:r>
              <a:endParaRPr b="0" i="0" sz="8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86" name="Google Shape;86;p10"/>
            <p:cNvSpPr txBox="1"/>
            <p:nvPr/>
          </p:nvSpPr>
          <p:spPr>
            <a:xfrm>
              <a:off x="3303705" y="6541998"/>
              <a:ext cx="8659200" cy="146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Позволяет избежать пожаров, ожогов и прочих происшествий вследствие исключения человеческого фактора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87" name="Google Shape;87;p10"/>
            <p:cNvSpPr txBox="1"/>
            <p:nvPr/>
          </p:nvSpPr>
          <p:spPr>
            <a:xfrm>
              <a:off x="3303705" y="5604212"/>
              <a:ext cx="78126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Font typeface="Montserrat Light"/>
                <a:buNone/>
              </a:pPr>
              <a:r>
                <a:rPr b="0" i="0" lang="ru-RU" sz="40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Обеспечение безопасности</a:t>
              </a:r>
              <a:endParaRPr b="0" i="0" sz="4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88" name="Google Shape;88;p10"/>
            <p:cNvSpPr txBox="1"/>
            <p:nvPr/>
          </p:nvSpPr>
          <p:spPr>
            <a:xfrm>
              <a:off x="3303705" y="9747886"/>
              <a:ext cx="8659200" cy="146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Дает возможность заниматься </a:t>
              </a:r>
              <a:r>
                <a:rPr lang="ru-RU" sz="260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посторонними</a:t>
              </a: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 делами в процессе глажения или даже отсутствовать в квартире в это время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89" name="Google Shape;89;p10"/>
            <p:cNvSpPr txBox="1"/>
            <p:nvPr/>
          </p:nvSpPr>
          <p:spPr>
            <a:xfrm>
              <a:off x="3303705" y="8906213"/>
              <a:ext cx="68793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Font typeface="Montserrat Light"/>
                <a:buNone/>
              </a:pPr>
              <a:r>
                <a:rPr b="0" i="0" lang="ru-RU" sz="40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Экономия времени</a:t>
              </a:r>
              <a:endParaRPr b="0" i="0" sz="4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90" name="Google Shape;90;p10"/>
            <p:cNvSpPr txBox="1"/>
            <p:nvPr/>
          </p:nvSpPr>
          <p:spPr>
            <a:xfrm>
              <a:off x="13489105" y="6541998"/>
              <a:ext cx="8659200" cy="146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Не требует специальных возможностей и навыков, так как процесс автоматизирован и работает абсолютно самостоятельно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91" name="Google Shape;91;p10"/>
            <p:cNvSpPr txBox="1"/>
            <p:nvPr/>
          </p:nvSpPr>
          <p:spPr>
            <a:xfrm>
              <a:off x="13489105" y="5604212"/>
              <a:ext cx="75912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Font typeface="Montserrat Light"/>
                <a:buNone/>
              </a:pPr>
              <a:r>
                <a:rPr b="0" i="0" lang="ru-RU" sz="40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Простота в использовании</a:t>
              </a:r>
              <a:endParaRPr b="0" i="0" sz="4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92" name="Google Shape;92;p10"/>
            <p:cNvSpPr txBox="1"/>
            <p:nvPr/>
          </p:nvSpPr>
          <p:spPr>
            <a:xfrm>
              <a:off x="13500370" y="9747886"/>
              <a:ext cx="8659200" cy="15429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Люди которые по тем или иным причинам испытывают физические трудности с глажением вещей, получать такую возможность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93" name="Google Shape;93;p10"/>
            <p:cNvSpPr txBox="1"/>
            <p:nvPr/>
          </p:nvSpPr>
          <p:spPr>
            <a:xfrm>
              <a:off x="13500369" y="8967767"/>
              <a:ext cx="10453200" cy="59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Montserrat Light"/>
                <a:buNone/>
              </a:pPr>
              <a:r>
                <a:rPr b="0" i="0" lang="ru-RU" sz="32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Доступность при ограниченных возможностях</a:t>
              </a:r>
              <a:endParaRPr b="0" i="0" sz="32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94" name="Google Shape;94;p10"/>
            <p:cNvSpPr/>
            <p:nvPr/>
          </p:nvSpPr>
          <p:spPr>
            <a:xfrm>
              <a:off x="2447345" y="5643050"/>
              <a:ext cx="622296" cy="622296"/>
            </a:xfrm>
            <a:custGeom>
              <a:rect b="b" l="l" r="r" t="t"/>
              <a:pathLst>
                <a:path extrusionOk="0" h="21600" w="21600">
                  <a:moveTo>
                    <a:pt x="10883" y="0"/>
                  </a:moveTo>
                  <a:cubicBezTo>
                    <a:pt x="4929" y="0"/>
                    <a:pt x="0" y="4800"/>
                    <a:pt x="0" y="10800"/>
                  </a:cubicBezTo>
                  <a:cubicBezTo>
                    <a:pt x="0" y="16833"/>
                    <a:pt x="5028" y="21600"/>
                    <a:pt x="10883" y="21600"/>
                  </a:cubicBezTo>
                  <a:cubicBezTo>
                    <a:pt x="16771" y="21600"/>
                    <a:pt x="21600" y="16833"/>
                    <a:pt x="21600" y="10800"/>
                  </a:cubicBezTo>
                  <a:cubicBezTo>
                    <a:pt x="21600" y="4800"/>
                    <a:pt x="16671" y="0"/>
                    <a:pt x="10883" y="0"/>
                  </a:cubicBezTo>
                  <a:close/>
                  <a:moveTo>
                    <a:pt x="8633" y="16200"/>
                  </a:moveTo>
                  <a:lnTo>
                    <a:pt x="3275" y="10800"/>
                  </a:lnTo>
                  <a:lnTo>
                    <a:pt x="4730" y="9367"/>
                  </a:lnTo>
                  <a:lnTo>
                    <a:pt x="8633" y="13300"/>
                  </a:lnTo>
                  <a:lnTo>
                    <a:pt x="16870" y="5000"/>
                  </a:lnTo>
                  <a:lnTo>
                    <a:pt x="18325" y="6433"/>
                  </a:lnTo>
                  <a:lnTo>
                    <a:pt x="8633" y="16200"/>
                  </a:lnTo>
                  <a:close/>
                </a:path>
              </a:pathLst>
            </a:cu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95" scaled="0"/>
            </a:gra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95" name="Google Shape;95;p10"/>
            <p:cNvSpPr/>
            <p:nvPr/>
          </p:nvSpPr>
          <p:spPr>
            <a:xfrm>
              <a:off x="12632746" y="5643050"/>
              <a:ext cx="622296" cy="622296"/>
            </a:xfrm>
            <a:custGeom>
              <a:rect b="b" l="l" r="r" t="t"/>
              <a:pathLst>
                <a:path extrusionOk="0" h="21600" w="21600">
                  <a:moveTo>
                    <a:pt x="10883" y="0"/>
                  </a:moveTo>
                  <a:cubicBezTo>
                    <a:pt x="4929" y="0"/>
                    <a:pt x="0" y="4800"/>
                    <a:pt x="0" y="10800"/>
                  </a:cubicBezTo>
                  <a:cubicBezTo>
                    <a:pt x="0" y="16833"/>
                    <a:pt x="5028" y="21600"/>
                    <a:pt x="10883" y="21600"/>
                  </a:cubicBezTo>
                  <a:cubicBezTo>
                    <a:pt x="16771" y="21600"/>
                    <a:pt x="21600" y="16833"/>
                    <a:pt x="21600" y="10800"/>
                  </a:cubicBezTo>
                  <a:cubicBezTo>
                    <a:pt x="21600" y="4800"/>
                    <a:pt x="16671" y="0"/>
                    <a:pt x="10883" y="0"/>
                  </a:cubicBezTo>
                  <a:close/>
                  <a:moveTo>
                    <a:pt x="8633" y="16200"/>
                  </a:moveTo>
                  <a:lnTo>
                    <a:pt x="3275" y="10800"/>
                  </a:lnTo>
                  <a:lnTo>
                    <a:pt x="4730" y="9367"/>
                  </a:lnTo>
                  <a:lnTo>
                    <a:pt x="8633" y="13300"/>
                  </a:lnTo>
                  <a:lnTo>
                    <a:pt x="16870" y="5000"/>
                  </a:lnTo>
                  <a:lnTo>
                    <a:pt x="18325" y="6433"/>
                  </a:lnTo>
                  <a:lnTo>
                    <a:pt x="8633" y="16200"/>
                  </a:lnTo>
                  <a:close/>
                </a:path>
              </a:pathLst>
            </a:cu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95" scaled="0"/>
            </a:gra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96" name="Google Shape;96;p10"/>
            <p:cNvSpPr/>
            <p:nvPr/>
          </p:nvSpPr>
          <p:spPr>
            <a:xfrm>
              <a:off x="2447345" y="8945051"/>
              <a:ext cx="622296" cy="622296"/>
            </a:xfrm>
            <a:custGeom>
              <a:rect b="b" l="l" r="r" t="t"/>
              <a:pathLst>
                <a:path extrusionOk="0" h="21600" w="21600">
                  <a:moveTo>
                    <a:pt x="10883" y="0"/>
                  </a:moveTo>
                  <a:cubicBezTo>
                    <a:pt x="4929" y="0"/>
                    <a:pt x="0" y="4800"/>
                    <a:pt x="0" y="10800"/>
                  </a:cubicBezTo>
                  <a:cubicBezTo>
                    <a:pt x="0" y="16833"/>
                    <a:pt x="5028" y="21600"/>
                    <a:pt x="10883" y="21600"/>
                  </a:cubicBezTo>
                  <a:cubicBezTo>
                    <a:pt x="16771" y="21600"/>
                    <a:pt x="21600" y="16833"/>
                    <a:pt x="21600" y="10800"/>
                  </a:cubicBezTo>
                  <a:cubicBezTo>
                    <a:pt x="21600" y="4800"/>
                    <a:pt x="16671" y="0"/>
                    <a:pt x="10883" y="0"/>
                  </a:cubicBezTo>
                  <a:close/>
                  <a:moveTo>
                    <a:pt x="8633" y="16200"/>
                  </a:moveTo>
                  <a:lnTo>
                    <a:pt x="3275" y="10800"/>
                  </a:lnTo>
                  <a:lnTo>
                    <a:pt x="4730" y="9367"/>
                  </a:lnTo>
                  <a:lnTo>
                    <a:pt x="8633" y="13300"/>
                  </a:lnTo>
                  <a:lnTo>
                    <a:pt x="16870" y="5000"/>
                  </a:lnTo>
                  <a:lnTo>
                    <a:pt x="18325" y="6433"/>
                  </a:lnTo>
                  <a:lnTo>
                    <a:pt x="8633" y="16200"/>
                  </a:lnTo>
                  <a:close/>
                </a:path>
              </a:pathLst>
            </a:cu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95" scaled="0"/>
            </a:gra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97" name="Google Shape;97;p10"/>
            <p:cNvSpPr/>
            <p:nvPr/>
          </p:nvSpPr>
          <p:spPr>
            <a:xfrm>
              <a:off x="12632746" y="8945051"/>
              <a:ext cx="622296" cy="622296"/>
            </a:xfrm>
            <a:custGeom>
              <a:rect b="b" l="l" r="r" t="t"/>
              <a:pathLst>
                <a:path extrusionOk="0" h="21600" w="21600">
                  <a:moveTo>
                    <a:pt x="10883" y="0"/>
                  </a:moveTo>
                  <a:cubicBezTo>
                    <a:pt x="4929" y="0"/>
                    <a:pt x="0" y="4800"/>
                    <a:pt x="0" y="10800"/>
                  </a:cubicBezTo>
                  <a:cubicBezTo>
                    <a:pt x="0" y="16833"/>
                    <a:pt x="5028" y="21600"/>
                    <a:pt x="10883" y="21600"/>
                  </a:cubicBezTo>
                  <a:cubicBezTo>
                    <a:pt x="16771" y="21600"/>
                    <a:pt x="21600" y="16833"/>
                    <a:pt x="21600" y="10800"/>
                  </a:cubicBezTo>
                  <a:cubicBezTo>
                    <a:pt x="21600" y="4800"/>
                    <a:pt x="16671" y="0"/>
                    <a:pt x="10883" y="0"/>
                  </a:cubicBezTo>
                  <a:close/>
                  <a:moveTo>
                    <a:pt x="8633" y="16200"/>
                  </a:moveTo>
                  <a:lnTo>
                    <a:pt x="3275" y="10800"/>
                  </a:lnTo>
                  <a:lnTo>
                    <a:pt x="4730" y="9367"/>
                  </a:lnTo>
                  <a:lnTo>
                    <a:pt x="8633" y="13300"/>
                  </a:lnTo>
                  <a:lnTo>
                    <a:pt x="16870" y="5000"/>
                  </a:lnTo>
                  <a:lnTo>
                    <a:pt x="18325" y="6433"/>
                  </a:lnTo>
                  <a:lnTo>
                    <a:pt x="8633" y="16200"/>
                  </a:lnTo>
                  <a:close/>
                </a:path>
              </a:pathLst>
            </a:cu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95" scaled="0"/>
            </a:gra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4853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1"/>
          <p:cNvSpPr/>
          <p:nvPr/>
        </p:nvSpPr>
        <p:spPr>
          <a:xfrm>
            <a:off x="3351541" y="-1525484"/>
            <a:ext cx="17478000" cy="17478000"/>
          </a:xfrm>
          <a:prstGeom prst="ellipse">
            <a:avLst/>
          </a:prstGeom>
          <a:solidFill>
            <a:srgbClr val="31333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1"/>
          <p:cNvSpPr/>
          <p:nvPr/>
        </p:nvSpPr>
        <p:spPr>
          <a:xfrm>
            <a:off x="6953523" y="11668492"/>
            <a:ext cx="10482588" cy="3751896"/>
          </a:xfrm>
          <a:custGeom>
            <a:rect b="b" l="l" r="r" t="t"/>
            <a:pathLst>
              <a:path extrusionOk="0" h="21507" w="21600">
                <a:moveTo>
                  <a:pt x="1615" y="0"/>
                </a:moveTo>
                <a:lnTo>
                  <a:pt x="0" y="1886"/>
                </a:lnTo>
                <a:cubicBezTo>
                  <a:pt x="1863" y="13728"/>
                  <a:pt x="6055" y="21414"/>
                  <a:pt x="10701" y="21506"/>
                </a:cubicBezTo>
                <a:cubicBezTo>
                  <a:pt x="15427" y="21600"/>
                  <a:pt x="19716" y="13838"/>
                  <a:pt x="21600" y="1783"/>
                </a:cubicBezTo>
                <a:lnTo>
                  <a:pt x="20007" y="8"/>
                </a:lnTo>
                <a:cubicBezTo>
                  <a:pt x="18422" y="9989"/>
                  <a:pt x="14893" y="16490"/>
                  <a:pt x="10970" y="16652"/>
                </a:cubicBezTo>
                <a:cubicBezTo>
                  <a:pt x="6934" y="16819"/>
                  <a:pt x="3252" y="10265"/>
                  <a:pt x="1615" y="0"/>
                </a:cubicBezTo>
                <a:close/>
              </a:path>
            </a:pathLst>
          </a:custGeom>
          <a:solidFill>
            <a:srgbClr val="46485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4" name="Google Shape;104;p11"/>
          <p:cNvSpPr/>
          <p:nvPr/>
        </p:nvSpPr>
        <p:spPr>
          <a:xfrm>
            <a:off x="6480619" y="3982485"/>
            <a:ext cx="11440913" cy="7831327"/>
          </a:xfrm>
          <a:custGeom>
            <a:rect b="b" l="l" r="r" t="t"/>
            <a:pathLst>
              <a:path extrusionOk="0" h="21598" w="21585">
                <a:moveTo>
                  <a:pt x="10820" y="0"/>
                </a:moveTo>
                <a:cubicBezTo>
                  <a:pt x="9445" y="-2"/>
                  <a:pt x="8082" y="377"/>
                  <a:pt x="6804" y="1119"/>
                </a:cubicBezTo>
                <a:lnTo>
                  <a:pt x="7449" y="3251"/>
                </a:lnTo>
                <a:cubicBezTo>
                  <a:pt x="7565" y="3182"/>
                  <a:pt x="7682" y="3119"/>
                  <a:pt x="7800" y="3059"/>
                </a:cubicBezTo>
                <a:cubicBezTo>
                  <a:pt x="7928" y="2995"/>
                  <a:pt x="8058" y="2937"/>
                  <a:pt x="8188" y="2885"/>
                </a:cubicBezTo>
                <a:cubicBezTo>
                  <a:pt x="7534" y="5606"/>
                  <a:pt x="8944" y="8444"/>
                  <a:pt x="10917" y="8373"/>
                </a:cubicBezTo>
                <a:cubicBezTo>
                  <a:pt x="12816" y="8305"/>
                  <a:pt x="14117" y="5547"/>
                  <a:pt x="13485" y="2927"/>
                </a:cubicBezTo>
                <a:cubicBezTo>
                  <a:pt x="13603" y="2981"/>
                  <a:pt x="13721" y="3038"/>
                  <a:pt x="13837" y="3098"/>
                </a:cubicBezTo>
                <a:cubicBezTo>
                  <a:pt x="13941" y="3150"/>
                  <a:pt x="14043" y="3205"/>
                  <a:pt x="14146" y="3262"/>
                </a:cubicBezTo>
                <a:lnTo>
                  <a:pt x="14745" y="1080"/>
                </a:lnTo>
                <a:cubicBezTo>
                  <a:pt x="13494" y="368"/>
                  <a:pt x="12163" y="2"/>
                  <a:pt x="10820" y="0"/>
                </a:cubicBezTo>
                <a:close/>
                <a:moveTo>
                  <a:pt x="10836" y="908"/>
                </a:moveTo>
                <a:cubicBezTo>
                  <a:pt x="11423" y="908"/>
                  <a:pt x="12010" y="1237"/>
                  <a:pt x="12458" y="1892"/>
                </a:cubicBezTo>
                <a:cubicBezTo>
                  <a:pt x="13354" y="3202"/>
                  <a:pt x="13354" y="5325"/>
                  <a:pt x="12458" y="6635"/>
                </a:cubicBezTo>
                <a:cubicBezTo>
                  <a:pt x="11561" y="7945"/>
                  <a:pt x="10109" y="7945"/>
                  <a:pt x="9213" y="6635"/>
                </a:cubicBezTo>
                <a:cubicBezTo>
                  <a:pt x="8317" y="5325"/>
                  <a:pt x="8317" y="3202"/>
                  <a:pt x="9213" y="1892"/>
                </a:cubicBezTo>
                <a:cubicBezTo>
                  <a:pt x="9661" y="1237"/>
                  <a:pt x="10249" y="908"/>
                  <a:pt x="10836" y="908"/>
                </a:cubicBezTo>
                <a:close/>
                <a:moveTo>
                  <a:pt x="15096" y="1303"/>
                </a:moveTo>
                <a:lnTo>
                  <a:pt x="14502" y="3483"/>
                </a:lnTo>
                <a:cubicBezTo>
                  <a:pt x="14628" y="3565"/>
                  <a:pt x="14752" y="3650"/>
                  <a:pt x="14876" y="3739"/>
                </a:cubicBezTo>
                <a:cubicBezTo>
                  <a:pt x="14984" y="3817"/>
                  <a:pt x="15091" y="3899"/>
                  <a:pt x="15197" y="3983"/>
                </a:cubicBezTo>
                <a:cubicBezTo>
                  <a:pt x="14364" y="4558"/>
                  <a:pt x="13830" y="5627"/>
                  <a:pt x="13650" y="6812"/>
                </a:cubicBezTo>
                <a:cubicBezTo>
                  <a:pt x="13469" y="8006"/>
                  <a:pt x="13648" y="9319"/>
                  <a:pt x="14251" y="10350"/>
                </a:cubicBezTo>
                <a:cubicBezTo>
                  <a:pt x="15566" y="12598"/>
                  <a:pt x="18024" y="12157"/>
                  <a:pt x="18928" y="9511"/>
                </a:cubicBezTo>
                <a:lnTo>
                  <a:pt x="19227" y="10421"/>
                </a:lnTo>
                <a:lnTo>
                  <a:pt x="20700" y="9512"/>
                </a:lnTo>
                <a:cubicBezTo>
                  <a:pt x="20184" y="7777"/>
                  <a:pt x="19460" y="6191"/>
                  <a:pt x="18562" y="4829"/>
                </a:cubicBezTo>
                <a:cubicBezTo>
                  <a:pt x="17576" y="3334"/>
                  <a:pt x="16398" y="2136"/>
                  <a:pt x="15096" y="1303"/>
                </a:cubicBezTo>
                <a:close/>
                <a:moveTo>
                  <a:pt x="6451" y="1317"/>
                </a:moveTo>
                <a:cubicBezTo>
                  <a:pt x="5145" y="2159"/>
                  <a:pt x="3965" y="3370"/>
                  <a:pt x="2980" y="4881"/>
                </a:cubicBezTo>
                <a:cubicBezTo>
                  <a:pt x="2095" y="6238"/>
                  <a:pt x="1383" y="7814"/>
                  <a:pt x="875" y="9536"/>
                </a:cubicBezTo>
                <a:lnTo>
                  <a:pt x="2347" y="10415"/>
                </a:lnTo>
                <a:cubicBezTo>
                  <a:pt x="2407" y="10224"/>
                  <a:pt x="2469" y="10033"/>
                  <a:pt x="2533" y="9845"/>
                </a:cubicBezTo>
                <a:cubicBezTo>
                  <a:pt x="2595" y="9661"/>
                  <a:pt x="2660" y="9479"/>
                  <a:pt x="2727" y="9298"/>
                </a:cubicBezTo>
                <a:cubicBezTo>
                  <a:pt x="3124" y="10655"/>
                  <a:pt x="3934" y="11492"/>
                  <a:pt x="4818" y="11719"/>
                </a:cubicBezTo>
                <a:cubicBezTo>
                  <a:pt x="5730" y="11952"/>
                  <a:pt x="6715" y="11535"/>
                  <a:pt x="7407" y="10396"/>
                </a:cubicBezTo>
                <a:cubicBezTo>
                  <a:pt x="8040" y="9356"/>
                  <a:pt x="8230" y="8016"/>
                  <a:pt x="8048" y="6796"/>
                </a:cubicBezTo>
                <a:cubicBezTo>
                  <a:pt x="7867" y="5580"/>
                  <a:pt x="7316" y="4481"/>
                  <a:pt x="6453" y="3906"/>
                </a:cubicBezTo>
                <a:lnTo>
                  <a:pt x="7084" y="3470"/>
                </a:lnTo>
                <a:lnTo>
                  <a:pt x="6451" y="1317"/>
                </a:lnTo>
                <a:close/>
                <a:moveTo>
                  <a:pt x="5304" y="4320"/>
                </a:moveTo>
                <a:cubicBezTo>
                  <a:pt x="5892" y="4320"/>
                  <a:pt x="6479" y="4648"/>
                  <a:pt x="6927" y="5303"/>
                </a:cubicBezTo>
                <a:cubicBezTo>
                  <a:pt x="7823" y="6613"/>
                  <a:pt x="7823" y="8737"/>
                  <a:pt x="6927" y="10047"/>
                </a:cubicBezTo>
                <a:cubicBezTo>
                  <a:pt x="6031" y="11357"/>
                  <a:pt x="4578" y="11357"/>
                  <a:pt x="3682" y="10047"/>
                </a:cubicBezTo>
                <a:cubicBezTo>
                  <a:pt x="2785" y="8737"/>
                  <a:pt x="2785" y="6613"/>
                  <a:pt x="3682" y="5303"/>
                </a:cubicBezTo>
                <a:cubicBezTo>
                  <a:pt x="4130" y="4648"/>
                  <a:pt x="4717" y="4320"/>
                  <a:pt x="5304" y="4320"/>
                </a:cubicBezTo>
                <a:close/>
                <a:moveTo>
                  <a:pt x="16401" y="4336"/>
                </a:moveTo>
                <a:cubicBezTo>
                  <a:pt x="16988" y="4336"/>
                  <a:pt x="17575" y="4662"/>
                  <a:pt x="18023" y="5317"/>
                </a:cubicBezTo>
                <a:cubicBezTo>
                  <a:pt x="18919" y="6628"/>
                  <a:pt x="18919" y="8753"/>
                  <a:pt x="18023" y="10063"/>
                </a:cubicBezTo>
                <a:cubicBezTo>
                  <a:pt x="17127" y="11373"/>
                  <a:pt x="15674" y="11373"/>
                  <a:pt x="14778" y="10063"/>
                </a:cubicBezTo>
                <a:cubicBezTo>
                  <a:pt x="13882" y="8753"/>
                  <a:pt x="13882" y="6628"/>
                  <a:pt x="14778" y="5317"/>
                </a:cubicBezTo>
                <a:cubicBezTo>
                  <a:pt x="15226" y="4662"/>
                  <a:pt x="15813" y="4336"/>
                  <a:pt x="16401" y="4336"/>
                </a:cubicBezTo>
                <a:close/>
                <a:moveTo>
                  <a:pt x="20848" y="10026"/>
                </a:moveTo>
                <a:lnTo>
                  <a:pt x="19368" y="10926"/>
                </a:lnTo>
                <a:lnTo>
                  <a:pt x="19604" y="11934"/>
                </a:lnTo>
                <a:cubicBezTo>
                  <a:pt x="17787" y="10994"/>
                  <a:pt x="15878" y="12949"/>
                  <a:pt x="15862" y="15766"/>
                </a:cubicBezTo>
                <a:cubicBezTo>
                  <a:pt x="15854" y="17178"/>
                  <a:pt x="16323" y="18385"/>
                  <a:pt x="17022" y="19130"/>
                </a:cubicBezTo>
                <a:cubicBezTo>
                  <a:pt x="17720" y="19875"/>
                  <a:pt x="18648" y="20159"/>
                  <a:pt x="19566" y="19724"/>
                </a:cubicBezTo>
                <a:cubicBezTo>
                  <a:pt x="19535" y="19885"/>
                  <a:pt x="19501" y="20044"/>
                  <a:pt x="19465" y="20202"/>
                </a:cubicBezTo>
                <a:cubicBezTo>
                  <a:pt x="19429" y="20357"/>
                  <a:pt x="19390" y="20511"/>
                  <a:pt x="19348" y="20663"/>
                </a:cubicBezTo>
                <a:lnTo>
                  <a:pt x="20842" y="21548"/>
                </a:lnTo>
                <a:cubicBezTo>
                  <a:pt x="21335" y="19703"/>
                  <a:pt x="21587" y="17739"/>
                  <a:pt x="21586" y="15758"/>
                </a:cubicBezTo>
                <a:cubicBezTo>
                  <a:pt x="21584" y="13797"/>
                  <a:pt x="21334" y="11854"/>
                  <a:pt x="20848" y="10026"/>
                </a:cubicBezTo>
                <a:close/>
                <a:moveTo>
                  <a:pt x="722" y="10064"/>
                </a:moveTo>
                <a:cubicBezTo>
                  <a:pt x="258" y="11837"/>
                  <a:pt x="14" y="13718"/>
                  <a:pt x="1" y="15617"/>
                </a:cubicBezTo>
                <a:cubicBezTo>
                  <a:pt x="-13" y="17662"/>
                  <a:pt x="242" y="19693"/>
                  <a:pt x="752" y="21598"/>
                </a:cubicBezTo>
                <a:lnTo>
                  <a:pt x="2232" y="20687"/>
                </a:lnTo>
                <a:cubicBezTo>
                  <a:pt x="2187" y="20528"/>
                  <a:pt x="2146" y="20365"/>
                  <a:pt x="2107" y="20202"/>
                </a:cubicBezTo>
                <a:cubicBezTo>
                  <a:pt x="2068" y="20035"/>
                  <a:pt x="2032" y="19867"/>
                  <a:pt x="2000" y="19697"/>
                </a:cubicBezTo>
                <a:cubicBezTo>
                  <a:pt x="3885" y="20642"/>
                  <a:pt x="5828" y="18507"/>
                  <a:pt x="5732" y="15597"/>
                </a:cubicBezTo>
                <a:cubicBezTo>
                  <a:pt x="5686" y="14224"/>
                  <a:pt x="5194" y="13081"/>
                  <a:pt x="4492" y="12394"/>
                </a:cubicBezTo>
                <a:cubicBezTo>
                  <a:pt x="3786" y="11702"/>
                  <a:pt x="2866" y="11472"/>
                  <a:pt x="1975" y="11938"/>
                </a:cubicBezTo>
                <a:cubicBezTo>
                  <a:pt x="2008" y="11775"/>
                  <a:pt x="2045" y="11613"/>
                  <a:pt x="2083" y="11452"/>
                </a:cubicBezTo>
                <a:cubicBezTo>
                  <a:pt x="2125" y="11279"/>
                  <a:pt x="2169" y="11108"/>
                  <a:pt x="2216" y="10938"/>
                </a:cubicBezTo>
                <a:lnTo>
                  <a:pt x="722" y="10064"/>
                </a:lnTo>
                <a:close/>
                <a:moveTo>
                  <a:pt x="2924" y="12455"/>
                </a:moveTo>
                <a:cubicBezTo>
                  <a:pt x="3511" y="12455"/>
                  <a:pt x="4099" y="12782"/>
                  <a:pt x="4547" y="13437"/>
                </a:cubicBezTo>
                <a:cubicBezTo>
                  <a:pt x="5443" y="14747"/>
                  <a:pt x="5443" y="16871"/>
                  <a:pt x="4547" y="18182"/>
                </a:cubicBezTo>
                <a:cubicBezTo>
                  <a:pt x="3651" y="19492"/>
                  <a:pt x="2198" y="19492"/>
                  <a:pt x="1301" y="18182"/>
                </a:cubicBezTo>
                <a:cubicBezTo>
                  <a:pt x="405" y="16871"/>
                  <a:pt x="405" y="14747"/>
                  <a:pt x="1301" y="13437"/>
                </a:cubicBezTo>
                <a:cubicBezTo>
                  <a:pt x="1750" y="12782"/>
                  <a:pt x="2337" y="12455"/>
                  <a:pt x="2924" y="12455"/>
                </a:cubicBezTo>
                <a:close/>
                <a:moveTo>
                  <a:pt x="18675" y="12455"/>
                </a:moveTo>
                <a:cubicBezTo>
                  <a:pt x="19262" y="12455"/>
                  <a:pt x="19850" y="12782"/>
                  <a:pt x="20298" y="13437"/>
                </a:cubicBezTo>
                <a:cubicBezTo>
                  <a:pt x="21195" y="14747"/>
                  <a:pt x="21195" y="16871"/>
                  <a:pt x="20298" y="18182"/>
                </a:cubicBezTo>
                <a:cubicBezTo>
                  <a:pt x="19402" y="19492"/>
                  <a:pt x="17949" y="19492"/>
                  <a:pt x="17053" y="18182"/>
                </a:cubicBezTo>
                <a:cubicBezTo>
                  <a:pt x="16157" y="16871"/>
                  <a:pt x="16157" y="14747"/>
                  <a:pt x="17053" y="13437"/>
                </a:cubicBezTo>
                <a:cubicBezTo>
                  <a:pt x="17501" y="12782"/>
                  <a:pt x="18088" y="12455"/>
                  <a:pt x="18675" y="12455"/>
                </a:cubicBezTo>
                <a:close/>
              </a:path>
            </a:pathLst>
          </a:custGeom>
          <a:gradFill>
            <a:gsLst>
              <a:gs pos="0">
                <a:srgbClr val="5E9EEE"/>
              </a:gs>
              <a:gs pos="100000">
                <a:srgbClr val="0277BF"/>
              </a:gs>
            </a:gsLst>
            <a:lin ang="2015895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5" name="Google Shape;105;p11"/>
          <p:cNvSpPr txBox="1"/>
          <p:nvPr/>
        </p:nvSpPr>
        <p:spPr>
          <a:xfrm>
            <a:off x="7560083" y="9132850"/>
            <a:ext cx="10377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Maven Pro Medium"/>
              <a:buNone/>
            </a:pPr>
            <a:r>
              <a:rPr b="0" i="0" lang="ru-RU" sz="4500" u="none" cap="none" strike="noStrike">
                <a:solidFill>
                  <a:srgbClr val="FFFFF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1"/>
          <p:cNvSpPr txBox="1"/>
          <p:nvPr/>
        </p:nvSpPr>
        <p:spPr>
          <a:xfrm>
            <a:off x="15932790" y="9132850"/>
            <a:ext cx="10377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Maven Pro Medium"/>
              <a:buNone/>
            </a:pPr>
            <a:r>
              <a:rPr b="0" i="0" lang="ru-RU" sz="4500" u="none" cap="none" strike="noStrike">
                <a:solidFill>
                  <a:srgbClr val="FFFFF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1"/>
          <p:cNvSpPr txBox="1"/>
          <p:nvPr/>
        </p:nvSpPr>
        <p:spPr>
          <a:xfrm>
            <a:off x="8808378" y="6210013"/>
            <a:ext cx="10377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Maven Pro Medium"/>
              <a:buNone/>
            </a:pPr>
            <a:r>
              <a:rPr b="0" i="0" lang="ru-RU" sz="4500" u="none" cap="none" strike="noStrike">
                <a:solidFill>
                  <a:srgbClr val="FFFFF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1"/>
          <p:cNvSpPr txBox="1"/>
          <p:nvPr/>
        </p:nvSpPr>
        <p:spPr>
          <a:xfrm>
            <a:off x="11743042" y="4961719"/>
            <a:ext cx="10377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Maven Pro Medium"/>
              <a:buNone/>
            </a:pPr>
            <a:r>
              <a:rPr b="0" i="0" lang="ru-RU" sz="4500" u="none" cap="none" strike="noStrike">
                <a:solidFill>
                  <a:srgbClr val="FFFFF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1"/>
          <p:cNvSpPr txBox="1"/>
          <p:nvPr/>
        </p:nvSpPr>
        <p:spPr>
          <a:xfrm>
            <a:off x="14714942" y="6210012"/>
            <a:ext cx="10377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Maven Pro Medium"/>
              <a:buNone/>
            </a:pPr>
            <a:r>
              <a:rPr b="0" i="0" lang="ru-RU" sz="4500" u="none" cap="none" strike="noStrike">
                <a:solidFill>
                  <a:srgbClr val="FFFFF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1"/>
          <p:cNvSpPr txBox="1"/>
          <p:nvPr/>
        </p:nvSpPr>
        <p:spPr>
          <a:xfrm>
            <a:off x="9423685" y="9409538"/>
            <a:ext cx="5564100" cy="133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b="0" i="0" lang="ru-RU" sz="8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ЗАДАЧИ</a:t>
            </a:r>
            <a:endParaRPr b="0" i="0" sz="80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11" name="Google Shape;111;p11"/>
          <p:cNvSpPr txBox="1"/>
          <p:nvPr/>
        </p:nvSpPr>
        <p:spPr>
          <a:xfrm>
            <a:off x="17435476" y="3225538"/>
            <a:ext cx="633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7BF"/>
              </a:buClr>
              <a:buSzPts val="3200"/>
              <a:buFont typeface="Maven Pro Medium"/>
              <a:buNone/>
            </a:pPr>
            <a:r>
              <a:rPr b="0" i="0" lang="ru-RU" sz="3200" u="none" cap="none" strike="noStrike">
                <a:solidFill>
                  <a:srgbClr val="0277B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1"/>
          <p:cNvSpPr txBox="1"/>
          <p:nvPr/>
        </p:nvSpPr>
        <p:spPr>
          <a:xfrm>
            <a:off x="17492280" y="4053974"/>
            <a:ext cx="50052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Протестировать готовый макет и выявить недостатки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1"/>
          <p:cNvSpPr txBox="1"/>
          <p:nvPr/>
        </p:nvSpPr>
        <p:spPr>
          <a:xfrm>
            <a:off x="18146676" y="3225538"/>
            <a:ext cx="35544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 Light"/>
              <a:buNone/>
            </a:pPr>
            <a:r>
              <a:rPr b="0" i="0" lang="ru-RU" sz="32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Протестировать</a:t>
            </a:r>
            <a:endParaRPr b="0" i="0" sz="3200" u="none" cap="none" strike="noStrike">
              <a:solidFill>
                <a:srgbClr val="FFFFFF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  <p:sp>
        <p:nvSpPr>
          <p:cNvPr id="114" name="Google Shape;114;p11"/>
          <p:cNvSpPr txBox="1"/>
          <p:nvPr/>
        </p:nvSpPr>
        <p:spPr>
          <a:xfrm>
            <a:off x="18939362" y="9106414"/>
            <a:ext cx="633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7BF"/>
              </a:buClr>
              <a:buSzPts val="3200"/>
              <a:buFont typeface="Maven Pro Medium"/>
              <a:buNone/>
            </a:pPr>
            <a:r>
              <a:rPr b="0" i="0" lang="ru-RU" sz="3200" u="none" cap="none" strike="noStrike">
                <a:solidFill>
                  <a:srgbClr val="0277B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1"/>
          <p:cNvSpPr txBox="1"/>
          <p:nvPr/>
        </p:nvSpPr>
        <p:spPr>
          <a:xfrm>
            <a:off x="18996166" y="9934850"/>
            <a:ext cx="50052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Исправить недочеты устройства</a:t>
            </a:r>
            <a:endParaRPr b="0" i="0" sz="2600" u="none" cap="none" strike="noStrik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16" name="Google Shape;116;p11"/>
          <p:cNvSpPr txBox="1"/>
          <p:nvPr/>
        </p:nvSpPr>
        <p:spPr>
          <a:xfrm>
            <a:off x="19650562" y="9106414"/>
            <a:ext cx="30291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 Light"/>
              <a:buNone/>
            </a:pPr>
            <a:r>
              <a:rPr b="0" i="0" lang="ru-RU" sz="32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Исправить</a:t>
            </a:r>
            <a:endParaRPr b="0" i="0" sz="3200" u="none" cap="none" strike="noStrike">
              <a:solidFill>
                <a:srgbClr val="FFFFFF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  <p:sp>
        <p:nvSpPr>
          <p:cNvPr id="117" name="Google Shape;117;p11"/>
          <p:cNvSpPr txBox="1"/>
          <p:nvPr/>
        </p:nvSpPr>
        <p:spPr>
          <a:xfrm>
            <a:off x="2749334" y="3225538"/>
            <a:ext cx="633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7BF"/>
              </a:buClr>
              <a:buSzPts val="3200"/>
              <a:buFont typeface="Maven Pro Medium"/>
              <a:buNone/>
            </a:pPr>
            <a:r>
              <a:rPr b="0" i="0" lang="ru-RU" sz="3200" u="none" cap="none" strike="noStrike">
                <a:solidFill>
                  <a:srgbClr val="0277B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B.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1"/>
          <p:cNvSpPr txBox="1"/>
          <p:nvPr/>
        </p:nvSpPr>
        <p:spPr>
          <a:xfrm>
            <a:off x="2806138" y="4053974"/>
            <a:ext cx="5005200" cy="1062855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Разработать 3D модель устройства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1"/>
          <p:cNvSpPr txBox="1"/>
          <p:nvPr/>
        </p:nvSpPr>
        <p:spPr>
          <a:xfrm>
            <a:off x="3460534" y="3225538"/>
            <a:ext cx="30291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 Light"/>
              <a:buNone/>
            </a:pPr>
            <a:r>
              <a:rPr b="0" i="0" lang="ru-RU" sz="32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Разработать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1"/>
          <p:cNvSpPr txBox="1"/>
          <p:nvPr/>
        </p:nvSpPr>
        <p:spPr>
          <a:xfrm>
            <a:off x="1229645" y="9093069"/>
            <a:ext cx="633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7BF"/>
              </a:buClr>
              <a:buSzPts val="3200"/>
              <a:buFont typeface="Maven Pro Medium"/>
              <a:buNone/>
            </a:pPr>
            <a:r>
              <a:rPr b="0" i="0" lang="ru-RU" sz="3200" u="none" cap="none" strike="noStrike">
                <a:solidFill>
                  <a:srgbClr val="0277B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1"/>
          <p:cNvSpPr txBox="1"/>
          <p:nvPr/>
        </p:nvSpPr>
        <p:spPr>
          <a:xfrm>
            <a:off x="1286449" y="9921504"/>
            <a:ext cx="5005200" cy="1062855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Изучить тему глажения, и найти аналоги на рынке</a:t>
            </a:r>
            <a:endParaRPr b="0" i="0" sz="2600" u="none" cap="none" strike="noStrik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22" name="Google Shape;122;p11"/>
          <p:cNvSpPr txBox="1"/>
          <p:nvPr/>
        </p:nvSpPr>
        <p:spPr>
          <a:xfrm>
            <a:off x="1940845" y="9093069"/>
            <a:ext cx="30291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 Light"/>
              <a:buNone/>
            </a:pPr>
            <a:r>
              <a:rPr b="0" i="0" lang="ru-RU" sz="32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Изучить</a:t>
            </a:r>
            <a:endParaRPr b="0" i="0" sz="3200" u="none" cap="none" strike="noStrike">
              <a:solidFill>
                <a:srgbClr val="FFFFFF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  <p:sp>
        <p:nvSpPr>
          <p:cNvPr id="123" name="Google Shape;123;p11"/>
          <p:cNvSpPr txBox="1"/>
          <p:nvPr/>
        </p:nvSpPr>
        <p:spPr>
          <a:xfrm>
            <a:off x="10523852" y="1368231"/>
            <a:ext cx="6330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7BF"/>
              </a:buClr>
              <a:buSzPts val="3200"/>
              <a:buFont typeface="Maven Pro Medium"/>
              <a:buNone/>
            </a:pPr>
            <a:r>
              <a:rPr b="0" i="0" lang="ru-RU" sz="3200" u="none" cap="none" strike="noStrike">
                <a:solidFill>
                  <a:srgbClr val="0277B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С.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1"/>
          <p:cNvSpPr txBox="1"/>
          <p:nvPr/>
        </p:nvSpPr>
        <p:spPr>
          <a:xfrm>
            <a:off x="10580656" y="2196667"/>
            <a:ext cx="5005200" cy="1062855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b="0" i="0" lang="ru-RU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Создать макет устройства по созданной модели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1"/>
          <p:cNvSpPr txBox="1"/>
          <p:nvPr/>
        </p:nvSpPr>
        <p:spPr>
          <a:xfrm>
            <a:off x="11235052" y="1368231"/>
            <a:ext cx="30291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 Light"/>
              <a:buNone/>
            </a:pPr>
            <a:r>
              <a:rPr b="0" i="0" lang="ru-RU" sz="32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Создать</a:t>
            </a:r>
            <a:endParaRPr b="0" i="0" sz="3200" u="none" cap="none" strike="noStrike">
              <a:solidFill>
                <a:srgbClr val="FFFFFF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1333F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"/>
          <p:cNvSpPr/>
          <p:nvPr/>
        </p:nvSpPr>
        <p:spPr>
          <a:xfrm>
            <a:off x="12712486" y="3614535"/>
            <a:ext cx="9233100" cy="8839200"/>
          </a:xfrm>
          <a:prstGeom prst="roundRect">
            <a:avLst>
              <a:gd fmla="val 3496" name="adj"/>
            </a:avLst>
          </a:prstGeom>
          <a:solidFill>
            <a:srgbClr val="46485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31" name="Google Shape;131;p12"/>
          <p:cNvGrpSpPr/>
          <p:nvPr/>
        </p:nvGrpSpPr>
        <p:grpSpPr>
          <a:xfrm>
            <a:off x="2438400" y="3614535"/>
            <a:ext cx="19761337" cy="8839200"/>
            <a:chOff x="2438400" y="2438400"/>
            <a:chExt cx="19761337" cy="8839200"/>
          </a:xfrm>
        </p:grpSpPr>
        <p:sp>
          <p:nvSpPr>
            <p:cNvPr id="132" name="Google Shape;132;p12"/>
            <p:cNvSpPr/>
            <p:nvPr/>
          </p:nvSpPr>
          <p:spPr>
            <a:xfrm>
              <a:off x="2438400" y="2438400"/>
              <a:ext cx="9233100" cy="8839200"/>
            </a:xfrm>
            <a:prstGeom prst="roundRect">
              <a:avLst>
                <a:gd fmla="val 3496" name="adj"/>
              </a:avLst>
            </a:prstGeom>
            <a:solidFill>
              <a:srgbClr val="46485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3" name="Google Shape;133;p12"/>
            <p:cNvSpPr txBox="1"/>
            <p:nvPr/>
          </p:nvSpPr>
          <p:spPr>
            <a:xfrm>
              <a:off x="3042264" y="4830306"/>
              <a:ext cx="4705500" cy="121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7200"/>
                <a:buFont typeface="Montserrat Light"/>
                <a:buNone/>
              </a:pPr>
              <a:r>
                <a:rPr b="0" i="0" lang="ru-RU" sz="72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Effie</a:t>
              </a:r>
              <a:endParaRPr b="0" i="0" sz="72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34" name="Google Shape;134;p12"/>
            <p:cNvSpPr txBox="1"/>
            <p:nvPr/>
          </p:nvSpPr>
          <p:spPr>
            <a:xfrm>
              <a:off x="3149869" y="6413500"/>
              <a:ext cx="6668100" cy="386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Среди наших прямых конкурентов есть гладильная машина Effie, созданная британскими изобретателями. Машина представляет из себя тонкий шкаф высотой 128 см, который гладит вещи с помощью горячего воздуха. Стоит аппарат около 49 тыс. рублей.</a:t>
              </a:r>
              <a:endParaRPr b="0" i="0" sz="2600" u="none" cap="none" strike="noStrik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35" name="Google Shape;135;p12"/>
            <p:cNvSpPr txBox="1"/>
            <p:nvPr/>
          </p:nvSpPr>
          <p:spPr>
            <a:xfrm>
              <a:off x="9177451" y="2971106"/>
              <a:ext cx="2769600" cy="210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1333F"/>
                </a:buClr>
                <a:buSzPts val="13000"/>
                <a:buFont typeface="Maven Pro Medium"/>
                <a:buNone/>
              </a:pPr>
              <a:r>
                <a:rPr b="0" i="0" lang="ru-RU" sz="13000" u="none" cap="none" strike="noStrike">
                  <a:solidFill>
                    <a:srgbClr val="31333F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2"/>
            <p:cNvSpPr txBox="1"/>
            <p:nvPr/>
          </p:nvSpPr>
          <p:spPr>
            <a:xfrm>
              <a:off x="13389626" y="4830306"/>
              <a:ext cx="5021700" cy="121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7200"/>
                <a:buFont typeface="Montserrat Light"/>
                <a:buNone/>
              </a:pPr>
              <a:r>
                <a:rPr b="0" i="0" lang="ru-RU" sz="7200" u="none" cap="none" strike="noStrike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LG styler</a:t>
              </a:r>
              <a:endParaRPr b="0" i="0" sz="72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37" name="Google Shape;137;p12"/>
            <p:cNvSpPr txBox="1"/>
            <p:nvPr/>
          </p:nvSpPr>
          <p:spPr>
            <a:xfrm>
              <a:off x="13389627" y="6413500"/>
              <a:ext cx="6727200" cy="33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2600"/>
                <a:buFont typeface="Montserrat Light"/>
                <a:buNone/>
              </a:pPr>
              <a:r>
                <a:rPr lang="ru-RU" sz="2600">
                  <a:solidFill>
                    <a:schemeClr val="accent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LG styler</a:t>
              </a:r>
              <a:r>
                <a:rPr i="0" lang="ru-RU" sz="2600" u="none" cap="none" strike="noStrike">
                  <a:solidFill>
                    <a:srgbClr val="D6D9DE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 имеет несколько режимов, включая отпаривание, глажение и освежение, а также может использоваться для ухода за аксессуарами и обувью. Он также оснащен функцией управления через мобильное приложение.</a:t>
              </a:r>
              <a:endParaRPr i="0" sz="2600" u="none" cap="none" strike="noStrike">
                <a:solidFill>
                  <a:srgbClr val="D6D9DE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38" name="Google Shape;138;p12"/>
            <p:cNvSpPr txBox="1"/>
            <p:nvPr/>
          </p:nvSpPr>
          <p:spPr>
            <a:xfrm>
              <a:off x="19430137" y="2971106"/>
              <a:ext cx="2769600" cy="210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1333F"/>
                </a:buClr>
                <a:buSzPts val="13000"/>
                <a:buFont typeface="Maven Pro Medium"/>
                <a:buNone/>
              </a:pPr>
              <a:r>
                <a:rPr b="0" i="0" lang="ru-RU" sz="13000" u="none" cap="none" strike="noStrike">
                  <a:solidFill>
                    <a:srgbClr val="31333F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.02</a:t>
              </a:r>
              <a:endParaRPr b="0" i="0" sz="13000" u="none" cap="none" strike="noStrike">
                <a:solidFill>
                  <a:srgbClr val="31333F"/>
                </a:solidFill>
                <a:latin typeface="Maven Pro Medium"/>
                <a:ea typeface="Maven Pro Medium"/>
                <a:cs typeface="Maven Pro Medium"/>
                <a:sym typeface="Maven Pro Medium"/>
              </a:endParaRPr>
            </a:p>
          </p:txBody>
        </p:sp>
      </p:grpSp>
      <p:sp>
        <p:nvSpPr>
          <p:cNvPr id="139" name="Google Shape;139;p12"/>
          <p:cNvSpPr txBox="1"/>
          <p:nvPr/>
        </p:nvSpPr>
        <p:spPr>
          <a:xfrm>
            <a:off x="5289176" y="1160657"/>
            <a:ext cx="13805700" cy="21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 Light"/>
              <a:buNone/>
            </a:pPr>
            <a:r>
              <a:rPr b="0" i="0" lang="ru-RU" sz="8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ПРЯМЫЕ КОНКУРЕНТЫ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89627" y="4502224"/>
            <a:ext cx="1393173" cy="1393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3042264" y="4611235"/>
            <a:ext cx="1175150" cy="117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4853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3"/>
          <p:cNvGrpSpPr/>
          <p:nvPr/>
        </p:nvGrpSpPr>
        <p:grpSpPr>
          <a:xfrm>
            <a:off x="2438400" y="3614535"/>
            <a:ext cx="19685787" cy="8839200"/>
            <a:chOff x="2438400" y="2438400"/>
            <a:chExt cx="19685787" cy="8839200"/>
          </a:xfrm>
        </p:grpSpPr>
        <p:sp>
          <p:nvSpPr>
            <p:cNvPr id="147" name="Google Shape;147;p13"/>
            <p:cNvSpPr/>
            <p:nvPr/>
          </p:nvSpPr>
          <p:spPr>
            <a:xfrm>
              <a:off x="2438400" y="2438400"/>
              <a:ext cx="6229500" cy="8839200"/>
            </a:xfrm>
            <a:prstGeom prst="roundRect">
              <a:avLst>
                <a:gd fmla="val 3496" name="adj"/>
              </a:avLst>
            </a:prstGeom>
            <a:solidFill>
              <a:srgbClr val="31333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8" name="Google Shape;148;p13"/>
            <p:cNvSpPr txBox="1"/>
            <p:nvPr/>
          </p:nvSpPr>
          <p:spPr>
            <a:xfrm>
              <a:off x="3042264" y="4991889"/>
              <a:ext cx="47055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b="0" i="0" lang="ru-RU" sz="51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Утюги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3"/>
            <p:cNvSpPr txBox="1"/>
            <p:nvPr/>
          </p:nvSpPr>
          <p:spPr>
            <a:xfrm>
              <a:off x="3149869" y="6413500"/>
              <a:ext cx="4984500" cy="39436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Эти устройства есть почти у каждого дома. Это недорогой, доступный и компактный прибор, но при этом у него есть большие минусы, люди тратят на глажение очень много времени и сил.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3"/>
            <p:cNvSpPr txBox="1"/>
            <p:nvPr/>
          </p:nvSpPr>
          <p:spPr>
            <a:xfrm>
              <a:off x="6121187" y="3112512"/>
              <a:ext cx="2769600" cy="148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b="0" i="0" lang="ru-RU" sz="9000" u="none" cap="none" strike="noStrik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9055100" y="2438400"/>
              <a:ext cx="6229500" cy="8839200"/>
            </a:xfrm>
            <a:prstGeom prst="roundRect">
              <a:avLst>
                <a:gd fmla="val 3496" name="adj"/>
              </a:avLst>
            </a:prstGeom>
            <a:solidFill>
              <a:srgbClr val="31333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2" name="Google Shape;152;p13"/>
            <p:cNvSpPr txBox="1"/>
            <p:nvPr/>
          </p:nvSpPr>
          <p:spPr>
            <a:xfrm>
              <a:off x="9658964" y="4991889"/>
              <a:ext cx="50217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b="0" i="0" lang="ru-RU" sz="51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Отпариватели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3"/>
            <p:cNvSpPr txBox="1"/>
            <p:nvPr/>
          </p:nvSpPr>
          <p:spPr>
            <a:xfrm>
              <a:off x="9766569" y="6413500"/>
              <a:ext cx="4984500" cy="39436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Возможности отпаривателя чуть меньше чем у утюга, с его помощью сложнее гладить большие вещи. При этом отпариватель лучше и быстрее справляется с глажением обычной одежды, но стоит дороже.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3"/>
            <p:cNvSpPr txBox="1"/>
            <p:nvPr/>
          </p:nvSpPr>
          <p:spPr>
            <a:xfrm>
              <a:off x="12712487" y="3112512"/>
              <a:ext cx="2769600" cy="148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b="0" i="0" lang="ru-RU" sz="9000" u="none" cap="none" strike="noStrik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15671800" y="2438400"/>
              <a:ext cx="6229500" cy="8839200"/>
            </a:xfrm>
            <a:prstGeom prst="roundRect">
              <a:avLst>
                <a:gd fmla="val 3496" name="adj"/>
              </a:avLst>
            </a:prstGeom>
            <a:solidFill>
              <a:srgbClr val="31333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6" name="Google Shape;156;p13"/>
            <p:cNvSpPr txBox="1"/>
            <p:nvPr/>
          </p:nvSpPr>
          <p:spPr>
            <a:xfrm>
              <a:off x="16275663" y="4991889"/>
              <a:ext cx="50217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b="0" i="0" lang="ru-RU" sz="5100" u="none" cap="none" strike="noStrik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Пресс</a:t>
              </a:r>
              <a:endParaRPr b="0" i="0" sz="51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57" name="Google Shape;157;p13"/>
            <p:cNvSpPr txBox="1"/>
            <p:nvPr/>
          </p:nvSpPr>
          <p:spPr>
            <a:xfrm>
              <a:off x="16383269" y="6413500"/>
              <a:ext cx="4984500" cy="386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b="0" i="0" lang="ru-RU" sz="2600" u="none" cap="none" strike="noStrik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Гладильный пресс прост в эксплуатации и требует минимум физических усилий, однако им трудно гладить вещи с большим количеством изгибов, а его стоимость выше стоимости остальных конкурентов.</a:t>
              </a:r>
              <a:endParaRPr b="0" i="0" sz="2600" u="none" cap="none" strike="noStrike">
                <a:solidFill>
                  <a:schemeClr val="accent6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58" name="Google Shape;158;p13"/>
            <p:cNvSpPr txBox="1"/>
            <p:nvPr/>
          </p:nvSpPr>
          <p:spPr>
            <a:xfrm>
              <a:off x="19354587" y="3112512"/>
              <a:ext cx="2769600" cy="148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b="0" i="0" lang="ru-RU" sz="9000" u="none" cap="none" strike="noStrik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.03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" name="Google Shape;159;p13"/>
          <p:cNvSpPr txBox="1"/>
          <p:nvPr/>
        </p:nvSpPr>
        <p:spPr>
          <a:xfrm>
            <a:off x="4545639" y="1194150"/>
            <a:ext cx="16333800" cy="21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 Light"/>
              <a:buNone/>
            </a:pPr>
            <a:r>
              <a:rPr b="0" i="0" lang="ru-RU" sz="8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КОСВЕННЫЕ КОНКУРЕНТЫ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53057" y="4468000"/>
            <a:ext cx="1089094" cy="1089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49869" y="4447659"/>
            <a:ext cx="1129775" cy="112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383269" y="4535080"/>
            <a:ext cx="1042944" cy="1042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1333F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88610" y="3136525"/>
            <a:ext cx="4200600" cy="4695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14"/>
          <p:cNvCxnSpPr/>
          <p:nvPr/>
        </p:nvCxnSpPr>
        <p:spPr>
          <a:xfrm rot="10800000">
            <a:off x="16369527" y="3132324"/>
            <a:ext cx="381000" cy="438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69" name="Google Shape;169;p14"/>
          <p:cNvCxnSpPr/>
          <p:nvPr/>
        </p:nvCxnSpPr>
        <p:spPr>
          <a:xfrm rot="10800000">
            <a:off x="13835127" y="3132200"/>
            <a:ext cx="2534400" cy="87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70" name="Google Shape;170;p14"/>
          <p:cNvSpPr txBox="1"/>
          <p:nvPr/>
        </p:nvSpPr>
        <p:spPr>
          <a:xfrm>
            <a:off x="13835083" y="2299289"/>
            <a:ext cx="22764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Light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Ладонь 63%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4"/>
          <p:cNvSpPr txBox="1"/>
          <p:nvPr/>
        </p:nvSpPr>
        <p:spPr>
          <a:xfrm>
            <a:off x="18890601" y="2152458"/>
            <a:ext cx="2105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Light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Ступня 13%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2" name="Google Shape;172;p14"/>
          <p:cNvCxnSpPr/>
          <p:nvPr/>
        </p:nvCxnSpPr>
        <p:spPr>
          <a:xfrm flipH="1" rot="10800000">
            <a:off x="18509601" y="2971524"/>
            <a:ext cx="381000" cy="5991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73" name="Google Shape;173;p14"/>
          <p:cNvCxnSpPr/>
          <p:nvPr/>
        </p:nvCxnSpPr>
        <p:spPr>
          <a:xfrm>
            <a:off x="18890601" y="2952557"/>
            <a:ext cx="21051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74" name="Google Shape;174;p14"/>
          <p:cNvSpPr txBox="1"/>
          <p:nvPr/>
        </p:nvSpPr>
        <p:spPr>
          <a:xfrm>
            <a:off x="20168539" y="3371698"/>
            <a:ext cx="1812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Light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Лицо 10%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5" name="Google Shape;175;p14"/>
          <p:cNvCxnSpPr/>
          <p:nvPr/>
        </p:nvCxnSpPr>
        <p:spPr>
          <a:xfrm flipH="1" rot="10800000">
            <a:off x="19630375" y="4135512"/>
            <a:ext cx="543000" cy="3810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76" name="Google Shape;176;p14"/>
          <p:cNvCxnSpPr/>
          <p:nvPr/>
        </p:nvCxnSpPr>
        <p:spPr>
          <a:xfrm flipH="1" rot="10800000">
            <a:off x="20173301" y="4129212"/>
            <a:ext cx="1803300" cy="6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77" name="Google Shape;177;p14"/>
          <p:cNvSpPr txBox="1"/>
          <p:nvPr/>
        </p:nvSpPr>
        <p:spPr>
          <a:xfrm>
            <a:off x="20367214" y="4907376"/>
            <a:ext cx="1668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Light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Рука 8%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8" name="Google Shape;178;p14"/>
          <p:cNvCxnSpPr/>
          <p:nvPr/>
        </p:nvCxnSpPr>
        <p:spPr>
          <a:xfrm>
            <a:off x="19824288" y="5681471"/>
            <a:ext cx="543000" cy="96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79" name="Google Shape;179;p14"/>
          <p:cNvCxnSpPr/>
          <p:nvPr/>
        </p:nvCxnSpPr>
        <p:spPr>
          <a:xfrm>
            <a:off x="20367214" y="5777629"/>
            <a:ext cx="16686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80" name="Google Shape;180;p14"/>
          <p:cNvSpPr txBox="1"/>
          <p:nvPr/>
        </p:nvSpPr>
        <p:spPr>
          <a:xfrm>
            <a:off x="19802868" y="5957498"/>
            <a:ext cx="1668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Light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Нога 5%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1" name="Google Shape;181;p14"/>
          <p:cNvCxnSpPr/>
          <p:nvPr/>
        </p:nvCxnSpPr>
        <p:spPr>
          <a:xfrm>
            <a:off x="19531405" y="6535941"/>
            <a:ext cx="271500" cy="1989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82" name="Google Shape;182;p14"/>
          <p:cNvCxnSpPr/>
          <p:nvPr/>
        </p:nvCxnSpPr>
        <p:spPr>
          <a:xfrm>
            <a:off x="19802868" y="6734738"/>
            <a:ext cx="16686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83" name="Google Shape;183;p14"/>
          <p:cNvCxnSpPr/>
          <p:nvPr/>
        </p:nvCxnSpPr>
        <p:spPr>
          <a:xfrm>
            <a:off x="19234442" y="6853746"/>
            <a:ext cx="193500" cy="6384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84" name="Google Shape;184;p14"/>
          <p:cNvCxnSpPr/>
          <p:nvPr/>
        </p:nvCxnSpPr>
        <p:spPr>
          <a:xfrm>
            <a:off x="19428041" y="7490084"/>
            <a:ext cx="1925700" cy="21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85" name="Google Shape;185;p14"/>
          <p:cNvSpPr txBox="1"/>
          <p:nvPr/>
        </p:nvSpPr>
        <p:spPr>
          <a:xfrm>
            <a:off x="19400575" y="6943855"/>
            <a:ext cx="18924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 fontScale="925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8108"/>
              <a:buFont typeface="Montserrat Light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Живот 1%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4"/>
          <p:cNvSpPr txBox="1"/>
          <p:nvPr/>
        </p:nvSpPr>
        <p:spPr>
          <a:xfrm>
            <a:off x="1492196" y="2228658"/>
            <a:ext cx="8447100" cy="25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b="0" i="0" lang="ru-RU" sz="80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ПРОГНОЗЫ И СТАТИСТИКА</a:t>
            </a:r>
            <a:endParaRPr b="0" i="0" sz="80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87" name="Google Shape;187;p14"/>
          <p:cNvSpPr txBox="1"/>
          <p:nvPr/>
        </p:nvSpPr>
        <p:spPr>
          <a:xfrm>
            <a:off x="12496801" y="8153996"/>
            <a:ext cx="10659600" cy="38799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Montserrat Light"/>
              <a:buNone/>
            </a:pPr>
            <a:r>
              <a:rPr b="0" i="0" lang="ru-RU" sz="2600" u="none" cap="none" strike="noStrike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48 процентов работающих людей сообщают, что чувствуют себя умственно и физически истощенными в конце рабочего дня.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Montserrat Light"/>
              <a:buNone/>
            </a:pPr>
            <a:r>
              <a:rPr b="0" i="0" lang="ru-RU" sz="2600" u="none" cap="none" strike="noStrike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42 ребенка и 8 взрослых получили ожог от утюга в течение 4-летнего периода исследования. Большинство ожогов были небольшими (&lt; 1% TBSA), но, несмотря на это, 30 пациентов (60%) были госпитализированы, а 13 (26%) потребовалась по крайней мере одна хирургическая процедура.</a:t>
            </a:r>
            <a:endParaRPr b="0" i="0" sz="2600" u="none" cap="none" strike="noStrike">
              <a:solidFill>
                <a:schemeClr val="accent5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88" name="Google Shape;188;p14"/>
          <p:cNvSpPr txBox="1"/>
          <p:nvPr/>
        </p:nvSpPr>
        <p:spPr>
          <a:xfrm>
            <a:off x="16454396" y="5026917"/>
            <a:ext cx="2469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 Light"/>
              <a:buNone/>
            </a:pPr>
            <a:r>
              <a:rPr b="0" i="0" lang="ru-RU" sz="26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Места ожогов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9" name="Google Shape;18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5581" y="5407925"/>
            <a:ext cx="10274945" cy="635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4"/>
          <p:cNvSpPr txBox="1"/>
          <p:nvPr/>
        </p:nvSpPr>
        <p:spPr>
          <a:xfrm>
            <a:off x="1655800" y="11699800"/>
            <a:ext cx="906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ru-RU" sz="19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Статистика ожогов согласно исследованию</a:t>
            </a:r>
            <a:endParaRPr b="0" i="0" sz="1900" u="none" cap="none" strike="noStrike"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Radiance - base color">
      <a:dk1>
        <a:srgbClr val="2F313F"/>
      </a:dk1>
      <a:lt1>
        <a:srgbClr val="FFFFFF"/>
      </a:lt1>
      <a:dk2>
        <a:srgbClr val="454752"/>
      </a:dk2>
      <a:lt2>
        <a:srgbClr val="646779"/>
      </a:lt2>
      <a:accent1>
        <a:srgbClr val="635ED6"/>
      </a:accent1>
      <a:accent2>
        <a:srgbClr val="5E9EEE"/>
      </a:accent2>
      <a:accent3>
        <a:srgbClr val="635ED5"/>
      </a:accent3>
      <a:accent4>
        <a:srgbClr val="5E9EEF"/>
      </a:accent4>
      <a:accent5>
        <a:srgbClr val="D3DBE4"/>
      </a:accent5>
      <a:accent6>
        <a:srgbClr val="EDF4FD"/>
      </a:accent6>
      <a:hlink>
        <a:srgbClr val="635ED5"/>
      </a:hlink>
      <a:folHlink>
        <a:srgbClr val="5E9DE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